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  <p:sldMasterId id="2147483678" r:id="rId5"/>
    <p:sldMasterId id="214748367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</p:sldIdLst>
  <p:sldSz cy="5143500" cx="9144000"/>
  <p:notesSz cx="6858000" cy="9144000"/>
  <p:embeddedFontLst>
    <p:embeddedFont>
      <p:font typeface="IBM Plex Sans"/>
      <p:regular r:id="rId72"/>
      <p:bold r:id="rId73"/>
      <p:italic r:id="rId74"/>
      <p:boldItalic r:id="rId75"/>
    </p:embeddedFont>
    <p:embeddedFont>
      <p:font typeface="Roboto"/>
      <p:regular r:id="rId76"/>
      <p:bold r:id="rId77"/>
      <p:italic r:id="rId78"/>
      <p:boldItalic r:id="rId79"/>
    </p:embeddedFont>
    <p:embeddedFont>
      <p:font typeface="IBM Plex Sans Medium"/>
      <p:regular r:id="rId80"/>
      <p:bold r:id="rId81"/>
      <p:italic r:id="rId82"/>
      <p:boldItalic r:id="rId83"/>
    </p:embeddedFont>
    <p:embeddedFont>
      <p:font typeface="IBM Plex Sans SemiBold"/>
      <p:regular r:id="rId84"/>
      <p:bold r:id="rId85"/>
      <p:italic r:id="rId86"/>
      <p:boldItalic r:id="rId8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FF0000"/>
          </p15:clr>
        </p15:guide>
        <p15:guide id="2" pos="2880">
          <p15:clr>
            <a:srgbClr val="FF0000"/>
          </p15:clr>
        </p15:guide>
        <p15:guide id="3" pos="300">
          <p15:clr>
            <a:srgbClr val="9AA0A6"/>
          </p15:clr>
        </p15:guide>
        <p15:guide id="4" orient="horz" pos="2982">
          <p15:clr>
            <a:srgbClr val="9AA0A6"/>
          </p15:clr>
        </p15:guide>
        <p15:guide id="5" orient="horz" pos="1442">
          <p15:clr>
            <a:srgbClr val="9AA0A6"/>
          </p15:clr>
        </p15:guide>
        <p15:guide id="6" orient="horz" pos="737">
          <p15:clr>
            <a:srgbClr val="9AA0A6"/>
          </p15:clr>
        </p15:guide>
        <p15:guide id="7" pos="3056">
          <p15:clr>
            <a:srgbClr val="9AA0A6"/>
          </p15:clr>
        </p15:guide>
        <p15:guide id="8" orient="horz" pos="1160">
          <p15:clr>
            <a:srgbClr val="9AA0A6"/>
          </p15:clr>
        </p15:guide>
        <p15:guide id="9" pos="5412">
          <p15:clr>
            <a:srgbClr val="9AA0A6"/>
          </p15:clr>
        </p15:guide>
        <p15:guide id="10" pos="579">
          <p15:clr>
            <a:srgbClr val="9AA0A6"/>
          </p15:clr>
        </p15:guide>
        <p15:guide id="11" pos="5181">
          <p15:clr>
            <a:srgbClr val="9AA0A6"/>
          </p15:clr>
        </p15:guide>
        <p15:guide id="12" orient="horz" pos="1355">
          <p15:clr>
            <a:srgbClr val="9AA0A6"/>
          </p15:clr>
        </p15:guide>
        <p15:guide id="13" orient="horz" pos="128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300"/>
        <p:guide pos="2982" orient="horz"/>
        <p:guide pos="1442" orient="horz"/>
        <p:guide pos="737" orient="horz"/>
        <p:guide pos="3056"/>
        <p:guide pos="1160" orient="horz"/>
        <p:guide pos="5412"/>
        <p:guide pos="579"/>
        <p:guide pos="5181"/>
        <p:guide pos="1355" orient="horz"/>
        <p:guide pos="128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IBMPlexSansSemiBold-regular.fntdata"/><Relationship Id="rId83" Type="http://schemas.openxmlformats.org/officeDocument/2006/relationships/font" Target="fonts/IBMPlexSansMedium-boldItalic.fntdata"/><Relationship Id="rId42" Type="http://schemas.openxmlformats.org/officeDocument/2006/relationships/slide" Target="slides/slide35.xml"/><Relationship Id="rId86" Type="http://schemas.openxmlformats.org/officeDocument/2006/relationships/font" Target="fonts/IBMPlexSansSemiBold-italic.fntdata"/><Relationship Id="rId41" Type="http://schemas.openxmlformats.org/officeDocument/2006/relationships/slide" Target="slides/slide34.xml"/><Relationship Id="rId85" Type="http://schemas.openxmlformats.org/officeDocument/2006/relationships/font" Target="fonts/IBMPlexSansSemiBold-bold.fntdata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87" Type="http://schemas.openxmlformats.org/officeDocument/2006/relationships/font" Target="fonts/IBMPlexSansSemiBold-boldItalic.fntdata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font" Target="fonts/IBMPlexSansMedium-regular.fntdata"/><Relationship Id="rId82" Type="http://schemas.openxmlformats.org/officeDocument/2006/relationships/font" Target="fonts/IBMPlexSansMedium-italic.fntdata"/><Relationship Id="rId81" Type="http://schemas.openxmlformats.org/officeDocument/2006/relationships/font" Target="fonts/IBMPlexSans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IBMPlexSans-bold.fntdata"/><Relationship Id="rId72" Type="http://schemas.openxmlformats.org/officeDocument/2006/relationships/font" Target="fonts/IBMPlexSans-regular.fntdata"/><Relationship Id="rId31" Type="http://schemas.openxmlformats.org/officeDocument/2006/relationships/slide" Target="slides/slide24.xml"/><Relationship Id="rId75" Type="http://schemas.openxmlformats.org/officeDocument/2006/relationships/font" Target="fonts/IBMPlexSans-boldItalic.fntdata"/><Relationship Id="rId30" Type="http://schemas.openxmlformats.org/officeDocument/2006/relationships/slide" Target="slides/slide23.xml"/><Relationship Id="rId74" Type="http://schemas.openxmlformats.org/officeDocument/2006/relationships/font" Target="fonts/IBMPlexSans-italic.fntdata"/><Relationship Id="rId33" Type="http://schemas.openxmlformats.org/officeDocument/2006/relationships/slide" Target="slides/slide26.xml"/><Relationship Id="rId77" Type="http://schemas.openxmlformats.org/officeDocument/2006/relationships/font" Target="fonts/Roboto-bold.fntdata"/><Relationship Id="rId32" Type="http://schemas.openxmlformats.org/officeDocument/2006/relationships/slide" Target="slides/slide25.xml"/><Relationship Id="rId76" Type="http://schemas.openxmlformats.org/officeDocument/2006/relationships/font" Target="fonts/Roboto-regular.fntdata"/><Relationship Id="rId35" Type="http://schemas.openxmlformats.org/officeDocument/2006/relationships/slide" Target="slides/slide28.xml"/><Relationship Id="rId79" Type="http://schemas.openxmlformats.org/officeDocument/2006/relationships/font" Target="fonts/Roboto-boldItalic.fntdata"/><Relationship Id="rId34" Type="http://schemas.openxmlformats.org/officeDocument/2006/relationships/slide" Target="slides/slide27.xml"/><Relationship Id="rId78" Type="http://schemas.openxmlformats.org/officeDocument/2006/relationships/font" Target="fonts/Roboto-italic.fntdata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0d62160fc_1_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96" name="Google Shape;196;gc0d62160fc_1_0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c9a7528152_0_337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283" name="Google Shape;283;gc9a7528152_0_337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c9a7528152_0_35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298" name="Google Shape;298;gc9a7528152_0_352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c9a7528152_0_371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315" name="Google Shape;315;gc9a7528152_0_371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9a7528152_0_39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331" name="Google Shape;331;gc9a7528152_0_390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c9a7528152_0_407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345" name="Google Shape;345;gc9a7528152_0_407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c9a7528152_0_42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361" name="Google Shape;361;gc9a7528152_0_424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c9a7528152_0_46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393" name="Google Shape;393;gc9a7528152_0_460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c9a7528152_1_3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409" name="Google Shape;409;gc9a7528152_1_3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c9a7528152_1_21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423" name="Google Shape;423;gc9a7528152_1_21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c9a7528152_1_53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442" name="Google Shape;442;gc9a7528152_1_53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9b856d9d2_0_1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203" name="Google Shape;203;g79b856d9d2_0_1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c9a7528152_1_108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460" name="Google Shape;460;gc9a7528152_1_108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c9a7528152_1_9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475" name="Google Shape;475;gc9a7528152_1_92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9bd219b17_0_34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492" name="Google Shape;492;gc9bd219b17_0_340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c9bd219b17_0_361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10" name="Google Shape;510;gc9bd219b17_0_361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c9a7528152_1_171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28" name="Google Shape;528;gc9a7528152_1_171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c9a7528152_1_18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41" name="Google Shape;541;gc9a7528152_1_185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c8907cd885_0_103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55" name="Google Shape;555;gc8907cd885_0_103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9a7528152_1_218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70" name="Google Shape;570;gc9a7528152_1_218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c9a7528152_1_23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84" name="Google Shape;584;gc9a7528152_1_232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c9a7528152_1_24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97" name="Google Shape;597;gc9a7528152_1_246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13c0d351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" name="Google Shape;216;g113c0d3517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c9a7528152_1_26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12" name="Google Shape;612;gc9a7528152_1_260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c9a7528152_1_27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25" name="Google Shape;625;gc9a7528152_1_274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c9a7528152_1_288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45" name="Google Shape;645;gc9a7528152_1_288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c9a7528152_1_20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lang="ru" sz="700"/>
              <a:t>1</a:t>
            </a:r>
            <a:endParaRPr sz="700"/>
          </a:p>
        </p:txBody>
      </p:sp>
      <p:sp>
        <p:nvSpPr>
          <p:cNvPr id="661" name="Google Shape;661;gc9a7528152_1_205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c9a7528152_1_34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lang="ru" sz="700"/>
              <a:t>1</a:t>
            </a:r>
            <a:endParaRPr sz="700"/>
          </a:p>
        </p:txBody>
      </p:sp>
      <p:sp>
        <p:nvSpPr>
          <p:cNvPr id="678" name="Google Shape;678;gc9a7528152_1_342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c9a7528152_1_35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01" name="Google Shape;701;gc9a7528152_1_355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c9a7528152_1_37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15" name="Google Shape;715;gc9a7528152_1_372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c9a7528152_1_38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29" name="Google Shape;729;gc9a7528152_1_386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c9a7528152_1_39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42" name="Google Shape;742;gc9a7528152_1_399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c9a7528152_1_41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55" name="Google Shape;755;gc9a7528152_1_412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3c0d35172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13c0d3517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113c0d35172_0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c9a7528152_1_42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68" name="Google Shape;768;gc9a7528152_1_425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c9a7528152_1_44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81" name="Google Shape;781;gc9a7528152_1_440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c9a7528152_1_453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94" name="Google Shape;794;gc9a7528152_1_453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c9a7528152_1_49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809" name="Google Shape;809;gc9a7528152_1_492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c9a7528152_1_32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827" name="Google Shape;827;gc9a7528152_1_329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c9bd219b17_0_1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842" name="Google Shape;842;gc9bd219b17_0_15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c9bd219b17_0_2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856" name="Google Shape;856;gc9bd219b17_0_29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c9bd219b17_0_67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873" name="Google Shape;873;gc9bd219b17_0_67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c9bd219b17_0_8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888" name="Google Shape;888;gc9bd219b17_0_82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c9bd219b17_0_9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02" name="Google Shape;902;gc9bd219b17_0_96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13c0d35172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13c0d3517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113c0d35172_0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c9bd219b17_0_11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19" name="Google Shape;919;gc9bd219b17_0_110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c9bd219b17_0_12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33" name="Google Shape;933;gc9bd219b17_0_124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c9bd219b17_0_138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47" name="Google Shape;947;gc9bd219b17_0_138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c9bd219b17_0_15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61" name="Google Shape;961;gc9bd219b17_0_152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c9bd219b17_0_17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75" name="Google Shape;975;gc9bd219b17_0_179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c9bd219b17_0_19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93" name="Google Shape;993;gc9bd219b17_0_194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c9bd219b17_0_208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007" name="Google Shape;1007;gc9bd219b17_0_208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c9bd219b17_0_221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021" name="Google Shape;1021;gc9bd219b17_0_221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c9bd219b17_0_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034" name="Google Shape;1034;gc9bd219b17_0_0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c9bd219b17_0_23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048" name="Google Shape;1048;gc9bd219b17_0_234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3c0d35172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13c0d3517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113c0d35172_0_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caad86d663_0_5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064" name="Google Shape;1064;gcaad86d663_0_52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c9bd219b17_0_248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080" name="Google Shape;1080;gc9bd219b17_0_248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c9bd219b17_0_263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094" name="Google Shape;1094;gc9bd219b17_0_263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c9bd219b17_0_277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109" name="Google Shape;1109;gc9bd219b17_0_277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c9bd219b17_0_30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122" name="Google Shape;1122;gc9bd219b17_0_305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3c0d35172_0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13c0d3517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113c0d35172_0_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c9a7528152_0_29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254" name="Google Shape;254;gc9a7528152_0_299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c9a7528152_0_31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268" name="Google Shape;268;gc9a7528152_0_316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1.png"/><Relationship Id="rId13" Type="http://schemas.openxmlformats.org/officeDocument/2006/relationships/image" Target="../media/image15.png"/><Relationship Id="rId1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9" Type="http://schemas.openxmlformats.org/officeDocument/2006/relationships/image" Target="../media/image20.png"/><Relationship Id="rId15" Type="http://schemas.openxmlformats.org/officeDocument/2006/relationships/image" Target="../media/image5.png"/><Relationship Id="rId14" Type="http://schemas.openxmlformats.org/officeDocument/2006/relationships/image" Target="../media/image9.png"/><Relationship Id="rId5" Type="http://schemas.openxmlformats.org/officeDocument/2006/relationships/image" Target="../media/image21.png"/><Relationship Id="rId6" Type="http://schemas.openxmlformats.org/officeDocument/2006/relationships/image" Target="../media/image17.png"/><Relationship Id="rId7" Type="http://schemas.openxmlformats.org/officeDocument/2006/relationships/image" Target="../media/image12.png"/><Relationship Id="rId8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OBJECT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OBJECT_2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type="title"/>
          </p:nvPr>
        </p:nvSpPr>
        <p:spPr>
          <a:xfrm>
            <a:off x="1280609" y="1073114"/>
            <a:ext cx="65826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3" name="Google Shape;93;p20"/>
          <p:cNvSpPr txBox="1"/>
          <p:nvPr>
            <p:ph idx="1" type="body"/>
          </p:nvPr>
        </p:nvSpPr>
        <p:spPr>
          <a:xfrm>
            <a:off x="475985" y="1852506"/>
            <a:ext cx="8192100" cy="28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/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9" name="Google Shape;99;p21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3">
  <p:cSld name="OBJECT_3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4" name="Google Shape;104;p22"/>
          <p:cNvSpPr txBox="1"/>
          <p:nvPr>
            <p:ph idx="1" type="body"/>
          </p:nvPr>
        </p:nvSpPr>
        <p:spPr>
          <a:xfrm>
            <a:off x="540515" y="1675742"/>
            <a:ext cx="80631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66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 b="0" i="0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667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2pPr>
            <a:lvl3pPr indent="-2667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3pPr>
            <a:lvl4pPr indent="-2667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4pPr>
            <a:lvl5pPr indent="-2667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5pPr>
            <a:lvl6pPr indent="-2667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6pPr>
            <a:lvl7pPr indent="-2667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7pPr>
            <a:lvl8pPr indent="-2667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8pPr>
            <a:lvl9pPr indent="-2667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/>
        </p:txBody>
      </p:sp>
      <p:sp>
        <p:nvSpPr>
          <p:cNvPr id="105" name="Google Shape;105;p22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6" name="Google Shape;106;p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7" name="Google Shape;107;p22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OBJECT_4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/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0" name="Google Shape;110;p23"/>
          <p:cNvSpPr txBox="1"/>
          <p:nvPr>
            <p:ph idx="1" type="subTitle"/>
          </p:nvPr>
        </p:nvSpPr>
        <p:spPr>
          <a:xfrm>
            <a:off x="470473" y="3162908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30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1" name="Google Shape;111;p2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2" name="Google Shape;112;p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3" name="Google Shape;113;p23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4">
  <p:cSld name="OBJECT_5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6" name="Google Shape;116;p24"/>
          <p:cNvSpPr txBox="1"/>
          <p:nvPr>
            <p:ph idx="1" type="body"/>
          </p:nvPr>
        </p:nvSpPr>
        <p:spPr>
          <a:xfrm>
            <a:off x="540515" y="1675742"/>
            <a:ext cx="80631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66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 b="0" i="0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667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2pPr>
            <a:lvl3pPr indent="-2667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3pPr>
            <a:lvl4pPr indent="-2667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4pPr>
            <a:lvl5pPr indent="-2667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5pPr>
            <a:lvl6pPr indent="-2667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6pPr>
            <a:lvl7pPr indent="-2667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7pPr>
            <a:lvl8pPr indent="-2667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8pPr>
            <a:lvl9pPr indent="-2667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/>
        </p:txBody>
      </p:sp>
      <p:sp>
        <p:nvSpPr>
          <p:cNvPr id="117" name="Google Shape;117;p24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8" name="Google Shape;118;p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9" name="Google Shape;119;p24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OBJECT_6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 txBox="1"/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22" name="Google Shape;122;p25"/>
          <p:cNvSpPr txBox="1"/>
          <p:nvPr>
            <p:ph idx="1" type="subTitle"/>
          </p:nvPr>
        </p:nvSpPr>
        <p:spPr>
          <a:xfrm>
            <a:off x="470473" y="3162908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30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23" name="Google Shape;123;p25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24" name="Google Shape;124;p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25" name="Google Shape;125;p25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34" name="Google Shape;134;p27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35" name="Google Shape;135;p27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36" name="Google Shape;136;p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37" name="Google Shape;137;p27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/>
          <p:nvPr/>
        </p:nvSpPr>
        <p:spPr>
          <a:xfrm>
            <a:off x="7725538" y="378754"/>
            <a:ext cx="60300" cy="7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8"/>
          <p:cNvSpPr/>
          <p:nvPr/>
        </p:nvSpPr>
        <p:spPr>
          <a:xfrm>
            <a:off x="7644430" y="378592"/>
            <a:ext cx="69600" cy="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8"/>
          <p:cNvSpPr/>
          <p:nvPr/>
        </p:nvSpPr>
        <p:spPr>
          <a:xfrm>
            <a:off x="7618169" y="380539"/>
            <a:ext cx="0" cy="74732"/>
          </a:xfrm>
          <a:custGeom>
            <a:rect b="b" l="l" r="r" t="t"/>
            <a:pathLst>
              <a:path extrusionOk="0" h="170815" w="120000">
                <a:moveTo>
                  <a:pt x="0" y="0"/>
                </a:moveTo>
                <a:lnTo>
                  <a:pt x="0" y="170801"/>
                </a:lnTo>
              </a:path>
            </a:pathLst>
          </a:custGeom>
          <a:noFill/>
          <a:ln cap="flat" cmpd="sng" w="35500">
            <a:solidFill>
              <a:srgbClr val="0809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8"/>
          <p:cNvSpPr/>
          <p:nvPr/>
        </p:nvSpPr>
        <p:spPr>
          <a:xfrm>
            <a:off x="7607904" y="347889"/>
            <a:ext cx="20802" cy="20280"/>
          </a:xfrm>
          <a:custGeom>
            <a:rect b="b" l="l" r="r" t="t"/>
            <a:pathLst>
              <a:path extrusionOk="0" h="46355" w="45719">
                <a:moveTo>
                  <a:pt x="29109" y="0"/>
                </a:moveTo>
                <a:lnTo>
                  <a:pt x="16125" y="0"/>
                </a:lnTo>
                <a:lnTo>
                  <a:pt x="10575" y="2041"/>
                </a:lnTo>
                <a:lnTo>
                  <a:pt x="6491" y="6481"/>
                </a:lnTo>
                <a:lnTo>
                  <a:pt x="2094" y="10921"/>
                </a:lnTo>
                <a:lnTo>
                  <a:pt x="0" y="16386"/>
                </a:lnTo>
                <a:lnTo>
                  <a:pt x="0" y="29370"/>
                </a:lnTo>
                <a:lnTo>
                  <a:pt x="2094" y="3482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57"/>
                </a:lnTo>
                <a:lnTo>
                  <a:pt x="29109" y="45757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26"/>
                </a:lnTo>
                <a:lnTo>
                  <a:pt x="45119" y="29370"/>
                </a:lnTo>
                <a:lnTo>
                  <a:pt x="45119" y="16386"/>
                </a:lnTo>
                <a:lnTo>
                  <a:pt x="43035" y="10921"/>
                </a:lnTo>
                <a:lnTo>
                  <a:pt x="38637" y="6481"/>
                </a:lnTo>
                <a:lnTo>
                  <a:pt x="34553" y="2041"/>
                </a:lnTo>
                <a:lnTo>
                  <a:pt x="29109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8"/>
          <p:cNvSpPr/>
          <p:nvPr/>
        </p:nvSpPr>
        <p:spPr>
          <a:xfrm>
            <a:off x="7462026" y="378592"/>
            <a:ext cx="129900" cy="78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8"/>
          <p:cNvSpPr/>
          <p:nvPr/>
        </p:nvSpPr>
        <p:spPr>
          <a:xfrm>
            <a:off x="7364967" y="350287"/>
            <a:ext cx="84000" cy="105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/>
          <p:nvPr/>
        </p:nvSpPr>
        <p:spPr>
          <a:xfrm>
            <a:off x="7304674" y="380539"/>
            <a:ext cx="49406" cy="74732"/>
          </a:xfrm>
          <a:custGeom>
            <a:rect b="b" l="l" r="r" t="t"/>
            <a:pathLst>
              <a:path extrusionOk="0" h="170815" w="108584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280" y="170801"/>
                </a:lnTo>
                <a:lnTo>
                  <a:pt x="108268" y="170801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/>
          <p:nvPr/>
        </p:nvSpPr>
        <p:spPr>
          <a:xfrm>
            <a:off x="7295980" y="350144"/>
            <a:ext cx="0" cy="105291"/>
          </a:xfrm>
          <a:custGeom>
            <a:rect b="b" l="l" r="r" t="t"/>
            <a:pathLst>
              <a:path extrusionOk="0" h="240665" w="120000">
                <a:moveTo>
                  <a:pt x="0" y="0"/>
                </a:moveTo>
                <a:lnTo>
                  <a:pt x="0" y="240128"/>
                </a:lnTo>
              </a:path>
            </a:pathLst>
          </a:custGeom>
          <a:noFill/>
          <a:ln cap="flat" cmpd="sng" w="35500">
            <a:solidFill>
              <a:srgbClr val="0809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8"/>
          <p:cNvSpPr/>
          <p:nvPr/>
        </p:nvSpPr>
        <p:spPr>
          <a:xfrm>
            <a:off x="7196755" y="378479"/>
            <a:ext cx="78000" cy="78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8"/>
          <p:cNvSpPr/>
          <p:nvPr/>
        </p:nvSpPr>
        <p:spPr>
          <a:xfrm>
            <a:off x="7107367" y="378476"/>
            <a:ext cx="78000" cy="78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8"/>
          <p:cNvSpPr/>
          <p:nvPr/>
        </p:nvSpPr>
        <p:spPr>
          <a:xfrm>
            <a:off x="6996020" y="349028"/>
            <a:ext cx="98100" cy="108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8"/>
          <p:cNvSpPr/>
          <p:nvPr/>
        </p:nvSpPr>
        <p:spPr>
          <a:xfrm>
            <a:off x="6850237" y="325188"/>
            <a:ext cx="99390" cy="168354"/>
          </a:xfrm>
          <a:custGeom>
            <a:rect b="b" l="l" r="r" t="t"/>
            <a:pathLst>
              <a:path extrusionOk="0" h="384809" w="218440">
                <a:moveTo>
                  <a:pt x="48061" y="35644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9"/>
                </a:lnTo>
                <a:lnTo>
                  <a:pt x="107422" y="371279"/>
                </a:lnTo>
                <a:lnTo>
                  <a:pt x="120773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49"/>
                </a:lnTo>
                <a:close/>
              </a:path>
              <a:path extrusionOk="0" h="384809" w="218440">
                <a:moveTo>
                  <a:pt x="191934" y="243186"/>
                </a:moveTo>
                <a:lnTo>
                  <a:pt x="146278" y="243186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34"/>
                </a:lnTo>
                <a:lnTo>
                  <a:pt x="160204" y="258096"/>
                </a:lnTo>
                <a:lnTo>
                  <a:pt x="160204" y="269248"/>
                </a:lnTo>
                <a:lnTo>
                  <a:pt x="137901" y="308058"/>
                </a:lnTo>
                <a:lnTo>
                  <a:pt x="115504" y="314807"/>
                </a:lnTo>
                <a:lnTo>
                  <a:pt x="113190" y="322398"/>
                </a:lnTo>
                <a:lnTo>
                  <a:pt x="106135" y="337053"/>
                </a:lnTo>
                <a:lnTo>
                  <a:pt x="94997" y="348639"/>
                </a:lnTo>
                <a:lnTo>
                  <a:pt x="80678" y="356255"/>
                </a:lnTo>
                <a:lnTo>
                  <a:pt x="64081" y="358994"/>
                </a:lnTo>
                <a:lnTo>
                  <a:pt x="120773" y="358994"/>
                </a:lnTo>
                <a:lnTo>
                  <a:pt x="123821" y="356189"/>
                </a:lnTo>
                <a:lnTo>
                  <a:pt x="135283" y="336921"/>
                </a:lnTo>
                <a:lnTo>
                  <a:pt x="155510" y="327222"/>
                </a:lnTo>
                <a:lnTo>
                  <a:pt x="171526" y="311872"/>
                </a:lnTo>
                <a:lnTo>
                  <a:pt x="182064" y="292129"/>
                </a:lnTo>
                <a:lnTo>
                  <a:pt x="185858" y="269248"/>
                </a:lnTo>
                <a:lnTo>
                  <a:pt x="185753" y="255866"/>
                </a:lnTo>
                <a:lnTo>
                  <a:pt x="183868" y="248976"/>
                </a:lnTo>
                <a:lnTo>
                  <a:pt x="191934" y="243186"/>
                </a:lnTo>
                <a:close/>
              </a:path>
              <a:path extrusionOk="0" h="384809" w="218440">
                <a:moveTo>
                  <a:pt x="84604" y="256431"/>
                </a:moveTo>
                <a:lnTo>
                  <a:pt x="83348" y="256431"/>
                </a:lnTo>
                <a:lnTo>
                  <a:pt x="73332" y="258446"/>
                </a:lnTo>
                <a:lnTo>
                  <a:pt x="65181" y="263939"/>
                </a:lnTo>
                <a:lnTo>
                  <a:pt x="59700" y="272087"/>
                </a:lnTo>
                <a:lnTo>
                  <a:pt x="57694" y="282064"/>
                </a:lnTo>
                <a:lnTo>
                  <a:pt x="59700" y="292049"/>
                </a:lnTo>
                <a:lnTo>
                  <a:pt x="65181" y="300204"/>
                </a:lnTo>
                <a:lnTo>
                  <a:pt x="73332" y="305702"/>
                </a:lnTo>
                <a:lnTo>
                  <a:pt x="83348" y="307718"/>
                </a:lnTo>
                <a:lnTo>
                  <a:pt x="93320" y="305702"/>
                </a:lnTo>
                <a:lnTo>
                  <a:pt x="101475" y="300204"/>
                </a:lnTo>
                <a:lnTo>
                  <a:pt x="106981" y="292049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35"/>
                </a:lnTo>
                <a:lnTo>
                  <a:pt x="120029" y="256725"/>
                </a:lnTo>
                <a:lnTo>
                  <a:pt x="87222" y="256725"/>
                </a:lnTo>
                <a:lnTo>
                  <a:pt x="85861" y="256526"/>
                </a:lnTo>
                <a:lnTo>
                  <a:pt x="84604" y="256431"/>
                </a:lnTo>
                <a:close/>
              </a:path>
              <a:path extrusionOk="0" h="384809" w="218440">
                <a:moveTo>
                  <a:pt x="145744" y="218204"/>
                </a:moveTo>
                <a:lnTo>
                  <a:pt x="109518" y="230407"/>
                </a:lnTo>
                <a:lnTo>
                  <a:pt x="87222" y="256725"/>
                </a:lnTo>
                <a:lnTo>
                  <a:pt x="120029" y="256725"/>
                </a:lnTo>
                <a:lnTo>
                  <a:pt x="126907" y="248128"/>
                </a:lnTo>
                <a:lnTo>
                  <a:pt x="133608" y="244547"/>
                </a:lnTo>
                <a:lnTo>
                  <a:pt x="146278" y="243186"/>
                </a:lnTo>
                <a:lnTo>
                  <a:pt x="191934" y="243186"/>
                </a:lnTo>
                <a:lnTo>
                  <a:pt x="197711" y="239038"/>
                </a:lnTo>
                <a:lnTo>
                  <a:pt x="207134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extrusionOk="0" h="384809" w="218440">
                <a:moveTo>
                  <a:pt x="207138" y="157188"/>
                </a:moveTo>
                <a:lnTo>
                  <a:pt x="169534" y="157188"/>
                </a:lnTo>
                <a:lnTo>
                  <a:pt x="178734" y="163009"/>
                </a:lnTo>
                <a:lnTo>
                  <a:pt x="185917" y="171137"/>
                </a:lnTo>
                <a:lnTo>
                  <a:pt x="190588" y="181073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4" y="227459"/>
                </a:lnTo>
                <a:lnTo>
                  <a:pt x="208462" y="225826"/>
                </a:lnTo>
                <a:lnTo>
                  <a:pt x="215423" y="210025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5"/>
                </a:lnTo>
                <a:lnTo>
                  <a:pt x="207138" y="157188"/>
                </a:lnTo>
                <a:close/>
              </a:path>
              <a:path extrusionOk="0" h="384809" w="218440">
                <a:moveTo>
                  <a:pt x="64081" y="0"/>
                </a:moveTo>
                <a:lnTo>
                  <a:pt x="25591" y="13437"/>
                </a:lnTo>
                <a:lnTo>
                  <a:pt x="3939" y="50109"/>
                </a:lnTo>
                <a:lnTo>
                  <a:pt x="0" y="83337"/>
                </a:lnTo>
                <a:lnTo>
                  <a:pt x="0" y="110227"/>
                </a:lnTo>
                <a:lnTo>
                  <a:pt x="14030" y="150278"/>
                </a:lnTo>
                <a:lnTo>
                  <a:pt x="40208" y="182989"/>
                </a:lnTo>
                <a:lnTo>
                  <a:pt x="39056" y="185879"/>
                </a:lnTo>
                <a:lnTo>
                  <a:pt x="38428" y="189030"/>
                </a:lnTo>
                <a:lnTo>
                  <a:pt x="38428" y="192318"/>
                </a:lnTo>
                <a:lnTo>
                  <a:pt x="40448" y="202302"/>
                </a:lnTo>
                <a:lnTo>
                  <a:pt x="45954" y="210453"/>
                </a:lnTo>
                <a:lnTo>
                  <a:pt x="54109" y="215947"/>
                </a:lnTo>
                <a:lnTo>
                  <a:pt x="64081" y="217961"/>
                </a:lnTo>
                <a:lnTo>
                  <a:pt x="74053" y="215947"/>
                </a:lnTo>
                <a:lnTo>
                  <a:pt x="82209" y="210453"/>
                </a:lnTo>
                <a:lnTo>
                  <a:pt x="87714" y="202302"/>
                </a:lnTo>
                <a:lnTo>
                  <a:pt x="89735" y="192318"/>
                </a:lnTo>
                <a:lnTo>
                  <a:pt x="87714" y="182339"/>
                </a:lnTo>
                <a:lnTo>
                  <a:pt x="82209" y="174188"/>
                </a:lnTo>
                <a:lnTo>
                  <a:pt x="74053" y="168691"/>
                </a:lnTo>
                <a:lnTo>
                  <a:pt x="65532" y="166968"/>
                </a:lnTo>
                <a:lnTo>
                  <a:pt x="60207" y="166968"/>
                </a:lnTo>
                <a:lnTo>
                  <a:pt x="34030" y="134247"/>
                </a:lnTo>
                <a:lnTo>
                  <a:pt x="30400" y="128791"/>
                </a:lnTo>
                <a:lnTo>
                  <a:pt x="27800" y="122955"/>
                </a:lnTo>
                <a:lnTo>
                  <a:pt x="26196" y="116705"/>
                </a:lnTo>
                <a:lnTo>
                  <a:pt x="25653" y="110227"/>
                </a:lnTo>
                <a:lnTo>
                  <a:pt x="25653" y="83337"/>
                </a:lnTo>
                <a:lnTo>
                  <a:pt x="36752" y="38836"/>
                </a:lnTo>
                <a:lnTo>
                  <a:pt x="64081" y="25643"/>
                </a:lnTo>
                <a:lnTo>
                  <a:pt x="120759" y="25643"/>
                </a:lnTo>
                <a:lnTo>
                  <a:pt x="107422" y="13367"/>
                </a:lnTo>
                <a:lnTo>
                  <a:pt x="87153" y="3521"/>
                </a:lnTo>
                <a:lnTo>
                  <a:pt x="64081" y="0"/>
                </a:lnTo>
                <a:close/>
              </a:path>
              <a:path extrusionOk="0" h="384809" w="218440">
                <a:moveTo>
                  <a:pt x="64081" y="166675"/>
                </a:moveTo>
                <a:lnTo>
                  <a:pt x="62720" y="166675"/>
                </a:lnTo>
                <a:lnTo>
                  <a:pt x="61464" y="166780"/>
                </a:lnTo>
                <a:lnTo>
                  <a:pt x="60207" y="166968"/>
                </a:lnTo>
                <a:lnTo>
                  <a:pt x="65532" y="166968"/>
                </a:lnTo>
                <a:lnTo>
                  <a:pt x="64081" y="166675"/>
                </a:lnTo>
                <a:close/>
              </a:path>
              <a:path extrusionOk="0" h="384809" w="218440">
                <a:moveTo>
                  <a:pt x="120043" y="127933"/>
                </a:moveTo>
                <a:lnTo>
                  <a:pt x="87222" y="127933"/>
                </a:lnTo>
                <a:lnTo>
                  <a:pt x="102195" y="146770"/>
                </a:lnTo>
                <a:lnTo>
                  <a:pt x="137378" y="166298"/>
                </a:lnTo>
                <a:lnTo>
                  <a:pt x="145744" y="166437"/>
                </a:lnTo>
                <a:lnTo>
                  <a:pt x="154045" y="165030"/>
                </a:lnTo>
                <a:lnTo>
                  <a:pt x="162050" y="161979"/>
                </a:lnTo>
                <a:lnTo>
                  <a:pt x="169534" y="157188"/>
                </a:lnTo>
                <a:lnTo>
                  <a:pt x="207138" y="157188"/>
                </a:lnTo>
                <a:lnTo>
                  <a:pt x="197711" y="145604"/>
                </a:lnTo>
                <a:lnTo>
                  <a:pt x="191938" y="141461"/>
                </a:lnTo>
                <a:lnTo>
                  <a:pt x="146278" y="141461"/>
                </a:lnTo>
                <a:lnTo>
                  <a:pt x="133608" y="140100"/>
                </a:lnTo>
                <a:lnTo>
                  <a:pt x="126907" y="136508"/>
                </a:lnTo>
                <a:lnTo>
                  <a:pt x="120043" y="127933"/>
                </a:lnTo>
                <a:close/>
              </a:path>
              <a:path extrusionOk="0" h="384809" w="218440">
                <a:moveTo>
                  <a:pt x="120759" y="25643"/>
                </a:moveTo>
                <a:lnTo>
                  <a:pt x="64081" y="25643"/>
                </a:lnTo>
                <a:lnTo>
                  <a:pt x="80678" y="28384"/>
                </a:lnTo>
                <a:lnTo>
                  <a:pt x="94997" y="36002"/>
                </a:lnTo>
                <a:lnTo>
                  <a:pt x="106135" y="47593"/>
                </a:lnTo>
                <a:lnTo>
                  <a:pt x="113190" y="62249"/>
                </a:lnTo>
                <a:lnTo>
                  <a:pt x="115504" y="69830"/>
                </a:lnTo>
                <a:lnTo>
                  <a:pt x="123242" y="71212"/>
                </a:lnTo>
                <a:lnTo>
                  <a:pt x="137901" y="76583"/>
                </a:lnTo>
                <a:lnTo>
                  <a:pt x="149619" y="86422"/>
                </a:lnTo>
                <a:lnTo>
                  <a:pt x="157390" y="99703"/>
                </a:lnTo>
                <a:lnTo>
                  <a:pt x="160204" y="115399"/>
                </a:lnTo>
                <a:lnTo>
                  <a:pt x="160204" y="126540"/>
                </a:lnTo>
                <a:lnTo>
                  <a:pt x="159366" y="130624"/>
                </a:lnTo>
                <a:lnTo>
                  <a:pt x="156225" y="134383"/>
                </a:lnTo>
                <a:lnTo>
                  <a:pt x="152037" y="139524"/>
                </a:lnTo>
                <a:lnTo>
                  <a:pt x="146278" y="141461"/>
                </a:lnTo>
                <a:lnTo>
                  <a:pt x="191938" y="141461"/>
                </a:lnTo>
                <a:lnTo>
                  <a:pt x="183868" y="135671"/>
                </a:lnTo>
                <a:lnTo>
                  <a:pt x="185738" y="128846"/>
                </a:lnTo>
                <a:lnTo>
                  <a:pt x="171526" y="72767"/>
                </a:lnTo>
                <a:lnTo>
                  <a:pt x="135283" y="47726"/>
                </a:lnTo>
                <a:lnTo>
                  <a:pt x="123821" y="28461"/>
                </a:lnTo>
                <a:lnTo>
                  <a:pt x="120759" y="25643"/>
                </a:lnTo>
                <a:close/>
              </a:path>
              <a:path extrusionOk="0" h="384809" w="218440">
                <a:moveTo>
                  <a:pt x="83348" y="76929"/>
                </a:moveTo>
                <a:lnTo>
                  <a:pt x="73332" y="78944"/>
                </a:lnTo>
                <a:lnTo>
                  <a:pt x="65181" y="84438"/>
                </a:lnTo>
                <a:lnTo>
                  <a:pt x="59700" y="92589"/>
                </a:lnTo>
                <a:lnTo>
                  <a:pt x="57694" y="102572"/>
                </a:lnTo>
                <a:lnTo>
                  <a:pt x="59700" y="112551"/>
                </a:lnTo>
                <a:lnTo>
                  <a:pt x="65181" y="120703"/>
                </a:lnTo>
                <a:lnTo>
                  <a:pt x="73332" y="126200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33"/>
                </a:lnTo>
                <a:lnTo>
                  <a:pt x="120043" y="127933"/>
                </a:lnTo>
                <a:lnTo>
                  <a:pt x="107221" y="11191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72"/>
                </a:lnTo>
                <a:lnTo>
                  <a:pt x="106981" y="92589"/>
                </a:lnTo>
                <a:lnTo>
                  <a:pt x="101475" y="84438"/>
                </a:lnTo>
                <a:lnTo>
                  <a:pt x="93320" y="78944"/>
                </a:lnTo>
                <a:lnTo>
                  <a:pt x="83348" y="76929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8"/>
          <p:cNvSpPr/>
          <p:nvPr/>
        </p:nvSpPr>
        <p:spPr>
          <a:xfrm>
            <a:off x="6762750" y="325188"/>
            <a:ext cx="99390" cy="168354"/>
          </a:xfrm>
          <a:custGeom>
            <a:rect b="b" l="l" r="r" t="t"/>
            <a:pathLst>
              <a:path extrusionOk="0" h="384809" w="218440">
                <a:moveTo>
                  <a:pt x="162194" y="0"/>
                </a:moveTo>
                <a:lnTo>
                  <a:pt x="153806" y="0"/>
                </a:lnTo>
                <a:lnTo>
                  <a:pt x="130747" y="3521"/>
                </a:lnTo>
                <a:lnTo>
                  <a:pt x="110492" y="13367"/>
                </a:lnTo>
                <a:lnTo>
                  <a:pt x="94123" y="28461"/>
                </a:lnTo>
                <a:lnTo>
                  <a:pt x="82719" y="47726"/>
                </a:lnTo>
                <a:lnTo>
                  <a:pt x="62432" y="57419"/>
                </a:lnTo>
                <a:lnTo>
                  <a:pt x="46386" y="72767"/>
                </a:lnTo>
                <a:lnTo>
                  <a:pt x="35836" y="92512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60"/>
                </a:lnTo>
                <a:lnTo>
                  <a:pt x="20231" y="145600"/>
                </a:lnTo>
                <a:lnTo>
                  <a:pt x="9449" y="158814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5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6"/>
                </a:lnTo>
                <a:lnTo>
                  <a:pt x="181023" y="378618"/>
                </a:lnTo>
                <a:lnTo>
                  <a:pt x="192347" y="371205"/>
                </a:lnTo>
                <a:lnTo>
                  <a:pt x="201878" y="360973"/>
                </a:lnTo>
                <a:lnTo>
                  <a:pt x="203033" y="358994"/>
                </a:lnTo>
                <a:lnTo>
                  <a:pt x="153806" y="358994"/>
                </a:lnTo>
                <a:lnTo>
                  <a:pt x="137260" y="356255"/>
                </a:lnTo>
                <a:lnTo>
                  <a:pt x="122939" y="348639"/>
                </a:lnTo>
                <a:lnTo>
                  <a:pt x="111778" y="337053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58"/>
                </a:lnTo>
                <a:lnTo>
                  <a:pt x="68283" y="298217"/>
                </a:lnTo>
                <a:lnTo>
                  <a:pt x="60510" y="284938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34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0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7"/>
                </a:lnTo>
                <a:lnTo>
                  <a:pt x="31988" y="213505"/>
                </a:lnTo>
                <a:lnTo>
                  <a:pt x="27319" y="203565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7"/>
                </a:lnTo>
                <a:lnTo>
                  <a:pt x="39170" y="163009"/>
                </a:lnTo>
                <a:lnTo>
                  <a:pt x="48375" y="157188"/>
                </a:lnTo>
                <a:lnTo>
                  <a:pt x="104108" y="15718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24"/>
                </a:lnTo>
                <a:lnTo>
                  <a:pt x="61673" y="134383"/>
                </a:lnTo>
                <a:lnTo>
                  <a:pt x="58532" y="130624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40"/>
                </a:lnTo>
                <a:lnTo>
                  <a:pt x="162194" y="0"/>
                </a:lnTo>
                <a:close/>
              </a:path>
              <a:path extrusionOk="0" h="384809" w="21844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22" y="25586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8994"/>
                </a:lnTo>
                <a:lnTo>
                  <a:pt x="203033" y="358994"/>
                </a:lnTo>
                <a:lnTo>
                  <a:pt x="209036" y="348707"/>
                </a:lnTo>
                <a:lnTo>
                  <a:pt x="214064" y="334530"/>
                </a:lnTo>
                <a:lnTo>
                  <a:pt x="217030" y="318658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extrusionOk="0" h="384809" w="218440">
                <a:moveTo>
                  <a:pt x="119950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0"/>
                </a:lnTo>
                <a:lnTo>
                  <a:pt x="152783" y="263935"/>
                </a:lnTo>
                <a:lnTo>
                  <a:pt x="144627" y="258437"/>
                </a:lnTo>
                <a:lnTo>
                  <a:pt x="136157" y="256725"/>
                </a:lnTo>
                <a:lnTo>
                  <a:pt x="130781" y="256725"/>
                </a:lnTo>
                <a:lnTo>
                  <a:pt x="119950" y="243186"/>
                </a:lnTo>
                <a:close/>
              </a:path>
              <a:path extrusionOk="0" h="384809" w="218440">
                <a:moveTo>
                  <a:pt x="134655" y="256421"/>
                </a:moveTo>
                <a:lnTo>
                  <a:pt x="133294" y="256421"/>
                </a:lnTo>
                <a:lnTo>
                  <a:pt x="132037" y="256526"/>
                </a:lnTo>
                <a:lnTo>
                  <a:pt x="130781" y="256725"/>
                </a:lnTo>
                <a:lnTo>
                  <a:pt x="136157" y="256725"/>
                </a:lnTo>
                <a:lnTo>
                  <a:pt x="134655" y="256421"/>
                </a:lnTo>
                <a:close/>
              </a:path>
              <a:path extrusionOk="0" h="384809" w="218440">
                <a:moveTo>
                  <a:pt x="72151" y="218204"/>
                </a:moveTo>
                <a:lnTo>
                  <a:pt x="63858" y="219609"/>
                </a:lnTo>
                <a:lnTo>
                  <a:pt x="55857" y="222662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4"/>
                </a:lnTo>
                <a:close/>
              </a:path>
              <a:path extrusionOk="0" h="384809" w="21844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extrusionOk="0" h="384809" w="218440">
                <a:moveTo>
                  <a:pt x="104108" y="157188"/>
                </a:moveTo>
                <a:lnTo>
                  <a:pt x="48375" y="157188"/>
                </a:lnTo>
                <a:lnTo>
                  <a:pt x="55857" y="161979"/>
                </a:lnTo>
                <a:lnTo>
                  <a:pt x="63858" y="165030"/>
                </a:lnTo>
                <a:lnTo>
                  <a:pt x="72151" y="166437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08" y="157188"/>
                </a:lnTo>
                <a:close/>
              </a:path>
              <a:path extrusionOk="0" h="384809" w="21844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1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1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extrusionOk="0" h="384809" w="21844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extrusionOk="0" h="384809" w="21844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8"/>
          <p:cNvSpPr/>
          <p:nvPr/>
        </p:nvSpPr>
        <p:spPr>
          <a:xfrm>
            <a:off x="8617509" y="483361"/>
            <a:ext cx="48000" cy="60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8"/>
          <p:cNvSpPr/>
          <p:nvPr/>
        </p:nvSpPr>
        <p:spPr>
          <a:xfrm>
            <a:off x="8477679" y="483361"/>
            <a:ext cx="129600" cy="46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8"/>
          <p:cNvSpPr/>
          <p:nvPr/>
        </p:nvSpPr>
        <p:spPr>
          <a:xfrm>
            <a:off x="8419573" y="483361"/>
            <a:ext cx="48000" cy="65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8"/>
          <p:cNvSpPr/>
          <p:nvPr/>
        </p:nvSpPr>
        <p:spPr>
          <a:xfrm>
            <a:off x="8587502" y="380553"/>
            <a:ext cx="72000" cy="768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8"/>
          <p:cNvSpPr/>
          <p:nvPr/>
        </p:nvSpPr>
        <p:spPr>
          <a:xfrm>
            <a:off x="8527970" y="380550"/>
            <a:ext cx="48600" cy="75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8"/>
          <p:cNvSpPr/>
          <p:nvPr/>
        </p:nvSpPr>
        <p:spPr>
          <a:xfrm>
            <a:off x="8490585" y="436428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7"/>
                </a:lnTo>
                <a:lnTo>
                  <a:pt x="7002" y="7005"/>
                </a:lnTo>
                <a:lnTo>
                  <a:pt x="1876" y="14621"/>
                </a:lnTo>
                <a:lnTo>
                  <a:pt x="0" y="23967"/>
                </a:lnTo>
                <a:lnTo>
                  <a:pt x="1876" y="33308"/>
                </a:lnTo>
                <a:lnTo>
                  <a:pt x="7002" y="40921"/>
                </a:lnTo>
                <a:lnTo>
                  <a:pt x="14621" y="46047"/>
                </a:lnTo>
                <a:lnTo>
                  <a:pt x="23978" y="47925"/>
                </a:lnTo>
                <a:lnTo>
                  <a:pt x="33290" y="46047"/>
                </a:lnTo>
                <a:lnTo>
                  <a:pt x="40914" y="40921"/>
                </a:lnTo>
                <a:lnTo>
                  <a:pt x="46065" y="33308"/>
                </a:lnTo>
                <a:lnTo>
                  <a:pt x="47956" y="23967"/>
                </a:lnTo>
                <a:lnTo>
                  <a:pt x="46065" y="14621"/>
                </a:lnTo>
                <a:lnTo>
                  <a:pt x="40914" y="7005"/>
                </a:lnTo>
                <a:lnTo>
                  <a:pt x="33290" y="1877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8"/>
          <p:cNvSpPr/>
          <p:nvPr/>
        </p:nvSpPr>
        <p:spPr>
          <a:xfrm>
            <a:off x="8466081" y="349758"/>
            <a:ext cx="0" cy="105569"/>
          </a:xfrm>
          <a:custGeom>
            <a:rect b="b" l="l" r="r" t="t"/>
            <a:pathLst>
              <a:path extrusionOk="0" h="241300" w="12000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cap="flat" cmpd="sng" w="354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8"/>
          <p:cNvSpPr/>
          <p:nvPr/>
        </p:nvSpPr>
        <p:spPr>
          <a:xfrm>
            <a:off x="8432409" y="380552"/>
            <a:ext cx="0" cy="75009"/>
          </a:xfrm>
          <a:custGeom>
            <a:rect b="b" l="l" r="r" t="t"/>
            <a:pathLst>
              <a:path extrusionOk="0" h="171450" w="12000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cap="flat" cmpd="sng" w="35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8"/>
          <p:cNvSpPr/>
          <p:nvPr/>
        </p:nvSpPr>
        <p:spPr>
          <a:xfrm>
            <a:off x="8421481" y="347127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8"/>
          <p:cNvSpPr/>
          <p:nvPr/>
        </p:nvSpPr>
        <p:spPr>
          <a:xfrm>
            <a:off x="8324898" y="378651"/>
            <a:ext cx="81900" cy="789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8"/>
          <p:cNvSpPr/>
          <p:nvPr/>
        </p:nvSpPr>
        <p:spPr>
          <a:xfrm>
            <a:off x="8190355" y="378651"/>
            <a:ext cx="121349" cy="76676"/>
          </a:xfrm>
          <a:custGeom>
            <a:rect b="b" l="l" r="r" t="t"/>
            <a:pathLst>
              <a:path extrusionOk="0" h="175259" w="266700">
                <a:moveTo>
                  <a:pt x="34972" y="4334"/>
                </a:moveTo>
                <a:lnTo>
                  <a:pt x="0" y="4334"/>
                </a:lnTo>
                <a:lnTo>
                  <a:pt x="0" y="175219"/>
                </a:lnTo>
                <a:lnTo>
                  <a:pt x="34972" y="175219"/>
                </a:lnTo>
                <a:lnTo>
                  <a:pt x="34972" y="75275"/>
                </a:lnTo>
                <a:lnTo>
                  <a:pt x="38166" y="59554"/>
                </a:lnTo>
                <a:lnTo>
                  <a:pt x="46857" y="46713"/>
                </a:lnTo>
                <a:lnTo>
                  <a:pt x="59710" y="38054"/>
                </a:lnTo>
                <a:lnTo>
                  <a:pt x="75390" y="34878"/>
                </a:lnTo>
                <a:lnTo>
                  <a:pt x="255421" y="34878"/>
                </a:lnTo>
                <a:lnTo>
                  <a:pt x="250616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34"/>
                </a:lnTo>
                <a:close/>
              </a:path>
              <a:path extrusionOk="0" h="175259" w="266700">
                <a:moveTo>
                  <a:pt x="191198" y="34878"/>
                </a:moveTo>
                <a:lnTo>
                  <a:pt x="75390" y="34878"/>
                </a:lnTo>
                <a:lnTo>
                  <a:pt x="91072" y="38068"/>
                </a:lnTo>
                <a:lnTo>
                  <a:pt x="103928" y="46752"/>
                </a:lnTo>
                <a:lnTo>
                  <a:pt x="112623" y="59598"/>
                </a:lnTo>
                <a:lnTo>
                  <a:pt x="115818" y="75275"/>
                </a:lnTo>
                <a:lnTo>
                  <a:pt x="115818" y="175219"/>
                </a:lnTo>
                <a:lnTo>
                  <a:pt x="150686" y="175219"/>
                </a:lnTo>
                <a:lnTo>
                  <a:pt x="150686" y="75275"/>
                </a:lnTo>
                <a:lnTo>
                  <a:pt x="153896" y="59554"/>
                </a:lnTo>
                <a:lnTo>
                  <a:pt x="162622" y="46713"/>
                </a:lnTo>
                <a:lnTo>
                  <a:pt x="175507" y="38054"/>
                </a:lnTo>
                <a:lnTo>
                  <a:pt x="191198" y="34878"/>
                </a:lnTo>
                <a:close/>
              </a:path>
              <a:path extrusionOk="0" h="175259" w="266700">
                <a:moveTo>
                  <a:pt x="255421" y="34878"/>
                </a:moveTo>
                <a:lnTo>
                  <a:pt x="191198" y="34878"/>
                </a:lnTo>
                <a:lnTo>
                  <a:pt x="206878" y="38068"/>
                </a:lnTo>
                <a:lnTo>
                  <a:pt x="219731" y="46752"/>
                </a:lnTo>
                <a:lnTo>
                  <a:pt x="228422" y="59598"/>
                </a:lnTo>
                <a:lnTo>
                  <a:pt x="231615" y="75275"/>
                </a:lnTo>
                <a:lnTo>
                  <a:pt x="231615" y="175219"/>
                </a:lnTo>
                <a:lnTo>
                  <a:pt x="266484" y="175219"/>
                </a:lnTo>
                <a:lnTo>
                  <a:pt x="266484" y="75275"/>
                </a:lnTo>
                <a:lnTo>
                  <a:pt x="261280" y="44187"/>
                </a:lnTo>
                <a:lnTo>
                  <a:pt x="255421" y="34878"/>
                </a:lnTo>
                <a:close/>
              </a:path>
              <a:path extrusionOk="0" h="175259" w="26670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6" y="27245"/>
                </a:lnTo>
                <a:lnTo>
                  <a:pt x="246344" y="20458"/>
                </a:lnTo>
                <a:lnTo>
                  <a:pt x="223180" y="5319"/>
                </a:lnTo>
                <a:lnTo>
                  <a:pt x="193292" y="0"/>
                </a:lnTo>
                <a:close/>
              </a:path>
              <a:path extrusionOk="0" h="175259" w="266700">
                <a:moveTo>
                  <a:pt x="77390" y="0"/>
                </a:moveTo>
                <a:lnTo>
                  <a:pt x="63322" y="1525"/>
                </a:lnTo>
                <a:lnTo>
                  <a:pt x="51504" y="5429"/>
                </a:lnTo>
                <a:lnTo>
                  <a:pt x="42026" y="10698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8"/>
          <p:cNvSpPr/>
          <p:nvPr/>
        </p:nvSpPr>
        <p:spPr>
          <a:xfrm>
            <a:off x="7972472" y="334556"/>
            <a:ext cx="170754" cy="164187"/>
          </a:xfrm>
          <a:custGeom>
            <a:rect b="b" l="l" r="r" t="t"/>
            <a:pathLst>
              <a:path extrusionOk="0" h="375284" w="375284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6" y="237229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7"/>
                </a:lnTo>
                <a:lnTo>
                  <a:pt x="242885" y="366463"/>
                </a:lnTo>
                <a:lnTo>
                  <a:pt x="268887" y="356242"/>
                </a:lnTo>
                <a:lnTo>
                  <a:pt x="293289" y="342125"/>
                </a:lnTo>
                <a:lnTo>
                  <a:pt x="293813" y="341769"/>
                </a:lnTo>
                <a:lnTo>
                  <a:pt x="289061" y="336241"/>
                </a:lnTo>
                <a:lnTo>
                  <a:pt x="187533" y="336241"/>
                </a:lnTo>
                <a:lnTo>
                  <a:pt x="140514" y="328634"/>
                </a:lnTo>
                <a:lnTo>
                  <a:pt x="99621" y="307465"/>
                </a:lnTo>
                <a:lnTo>
                  <a:pt x="67338" y="275208"/>
                </a:lnTo>
                <a:lnTo>
                  <a:pt x="46148" y="234340"/>
                </a:lnTo>
                <a:lnTo>
                  <a:pt x="38532" y="187334"/>
                </a:lnTo>
                <a:lnTo>
                  <a:pt x="46148" y="140318"/>
                </a:lnTo>
                <a:lnTo>
                  <a:pt x="67338" y="99444"/>
                </a:lnTo>
                <a:lnTo>
                  <a:pt x="99621" y="67184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8" y="38407"/>
                </a:lnTo>
                <a:lnTo>
                  <a:pt x="282155" y="25625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extrusionOk="0" h="375284" w="375284">
                <a:moveTo>
                  <a:pt x="268578" y="312409"/>
                </a:moveTo>
                <a:lnTo>
                  <a:pt x="268054" y="312639"/>
                </a:lnTo>
                <a:lnTo>
                  <a:pt x="249352" y="322816"/>
                </a:lnTo>
                <a:lnTo>
                  <a:pt x="229525" y="330208"/>
                </a:lnTo>
                <a:lnTo>
                  <a:pt x="208833" y="334716"/>
                </a:lnTo>
                <a:lnTo>
                  <a:pt x="187533" y="336241"/>
                </a:lnTo>
                <a:lnTo>
                  <a:pt x="289061" y="336241"/>
                </a:lnTo>
                <a:lnTo>
                  <a:pt x="268578" y="312409"/>
                </a:lnTo>
                <a:close/>
              </a:path>
              <a:path extrusionOk="0" h="375284" w="375284">
                <a:moveTo>
                  <a:pt x="359261" y="254149"/>
                </a:moveTo>
                <a:lnTo>
                  <a:pt x="254651" y="254149"/>
                </a:lnTo>
                <a:lnTo>
                  <a:pt x="263675" y="265140"/>
                </a:lnTo>
                <a:lnTo>
                  <a:pt x="274770" y="273633"/>
                </a:lnTo>
                <a:lnTo>
                  <a:pt x="287536" y="279372"/>
                </a:lnTo>
                <a:lnTo>
                  <a:pt x="301571" y="28210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41"/>
                </a:lnTo>
                <a:lnTo>
                  <a:pt x="359261" y="254149"/>
                </a:lnTo>
                <a:close/>
              </a:path>
              <a:path extrusionOk="0" h="375284" w="375284">
                <a:moveTo>
                  <a:pt x="187428" y="92552"/>
                </a:moveTo>
                <a:lnTo>
                  <a:pt x="150563" y="100011"/>
                </a:lnTo>
                <a:lnTo>
                  <a:pt x="120402" y="120341"/>
                </a:lnTo>
                <a:lnTo>
                  <a:pt x="100037" y="150473"/>
                </a:lnTo>
                <a:lnTo>
                  <a:pt x="92562" y="187334"/>
                </a:lnTo>
                <a:lnTo>
                  <a:pt x="100037" y="224189"/>
                </a:lnTo>
                <a:lnTo>
                  <a:pt x="120402" y="254318"/>
                </a:lnTo>
                <a:lnTo>
                  <a:pt x="150563" y="274647"/>
                </a:lnTo>
                <a:lnTo>
                  <a:pt x="187428" y="282106"/>
                </a:lnTo>
                <a:lnTo>
                  <a:pt x="206148" y="280265"/>
                </a:lnTo>
                <a:lnTo>
                  <a:pt x="223867" y="274865"/>
                </a:lnTo>
                <a:lnTo>
                  <a:pt x="240172" y="266097"/>
                </a:lnTo>
                <a:lnTo>
                  <a:pt x="254651" y="254149"/>
                </a:lnTo>
                <a:lnTo>
                  <a:pt x="359261" y="254149"/>
                </a:lnTo>
                <a:lnTo>
                  <a:pt x="359364" y="254021"/>
                </a:lnTo>
                <a:lnTo>
                  <a:pt x="364849" y="244450"/>
                </a:lnTo>
                <a:lnTo>
                  <a:pt x="365097" y="243814"/>
                </a:lnTo>
                <a:lnTo>
                  <a:pt x="304702" y="243814"/>
                </a:lnTo>
                <a:lnTo>
                  <a:pt x="304226" y="243699"/>
                </a:lnTo>
                <a:lnTo>
                  <a:pt x="187533" y="243699"/>
                </a:lnTo>
                <a:lnTo>
                  <a:pt x="165611" y="239267"/>
                </a:lnTo>
                <a:lnTo>
                  <a:pt x="147704" y="227182"/>
                </a:lnTo>
                <a:lnTo>
                  <a:pt x="135629" y="209265"/>
                </a:lnTo>
                <a:lnTo>
                  <a:pt x="131200" y="187334"/>
                </a:lnTo>
                <a:lnTo>
                  <a:pt x="135629" y="165393"/>
                </a:lnTo>
                <a:lnTo>
                  <a:pt x="147704" y="147473"/>
                </a:lnTo>
                <a:lnTo>
                  <a:pt x="165611" y="135390"/>
                </a:lnTo>
                <a:lnTo>
                  <a:pt x="187533" y="130959"/>
                </a:lnTo>
                <a:lnTo>
                  <a:pt x="261662" y="130959"/>
                </a:lnTo>
                <a:lnTo>
                  <a:pt x="254494" y="120341"/>
                </a:lnTo>
                <a:lnTo>
                  <a:pt x="224338" y="100011"/>
                </a:lnTo>
                <a:lnTo>
                  <a:pt x="187428" y="92552"/>
                </a:lnTo>
                <a:close/>
              </a:path>
              <a:path extrusionOk="0" h="375284" w="375284">
                <a:moveTo>
                  <a:pt x="298708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4"/>
                </a:lnTo>
                <a:lnTo>
                  <a:pt x="307826" y="99444"/>
                </a:lnTo>
                <a:lnTo>
                  <a:pt x="329022" y="140318"/>
                </a:lnTo>
                <a:lnTo>
                  <a:pt x="336638" y="187334"/>
                </a:lnTo>
                <a:lnTo>
                  <a:pt x="336421" y="195346"/>
                </a:lnTo>
                <a:lnTo>
                  <a:pt x="320932" y="239178"/>
                </a:lnTo>
                <a:lnTo>
                  <a:pt x="304702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41"/>
                </a:lnTo>
                <a:lnTo>
                  <a:pt x="372858" y="216794"/>
                </a:lnTo>
                <a:lnTo>
                  <a:pt x="374098" y="207586"/>
                </a:lnTo>
                <a:lnTo>
                  <a:pt x="374828" y="197854"/>
                </a:lnTo>
                <a:lnTo>
                  <a:pt x="375067" y="187334"/>
                </a:lnTo>
                <a:lnTo>
                  <a:pt x="368396" y="137609"/>
                </a:lnTo>
                <a:lnTo>
                  <a:pt x="349483" y="92880"/>
                </a:lnTo>
                <a:lnTo>
                  <a:pt x="320134" y="54951"/>
                </a:lnTo>
                <a:lnTo>
                  <a:pt x="298708" y="38407"/>
                </a:lnTo>
                <a:close/>
              </a:path>
              <a:path extrusionOk="0" h="375284" w="375284">
                <a:moveTo>
                  <a:pt x="261662" y="130959"/>
                </a:moveTo>
                <a:lnTo>
                  <a:pt x="187533" y="130959"/>
                </a:lnTo>
                <a:lnTo>
                  <a:pt x="209517" y="135408"/>
                </a:lnTo>
                <a:lnTo>
                  <a:pt x="227459" y="147520"/>
                </a:lnTo>
                <a:lnTo>
                  <a:pt x="239549" y="165446"/>
                </a:lnTo>
                <a:lnTo>
                  <a:pt x="243982" y="187334"/>
                </a:lnTo>
                <a:lnTo>
                  <a:pt x="239549" y="209265"/>
                </a:lnTo>
                <a:lnTo>
                  <a:pt x="227459" y="227182"/>
                </a:lnTo>
                <a:lnTo>
                  <a:pt x="209517" y="239267"/>
                </a:lnTo>
                <a:lnTo>
                  <a:pt x="187533" y="243699"/>
                </a:lnTo>
                <a:lnTo>
                  <a:pt x="304226" y="243699"/>
                </a:lnTo>
                <a:lnTo>
                  <a:pt x="296888" y="241926"/>
                </a:lnTo>
                <a:lnTo>
                  <a:pt x="289694" y="237229"/>
                </a:lnTo>
                <a:lnTo>
                  <a:pt x="284401" y="229338"/>
                </a:lnTo>
                <a:lnTo>
                  <a:pt x="282295" y="217867"/>
                </a:lnTo>
                <a:lnTo>
                  <a:pt x="282295" y="187334"/>
                </a:lnTo>
                <a:lnTo>
                  <a:pt x="274834" y="150473"/>
                </a:lnTo>
                <a:lnTo>
                  <a:pt x="261662" y="130959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8"/>
          <p:cNvSpPr/>
          <p:nvPr/>
        </p:nvSpPr>
        <p:spPr>
          <a:xfrm>
            <a:off x="614362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8"/>
          <p:cNvSpPr/>
          <p:nvPr/>
        </p:nvSpPr>
        <p:spPr>
          <a:xfrm>
            <a:off x="863226" y="360793"/>
            <a:ext cx="2423100" cy="1443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8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1" name="Google Shape;171;p28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2" name="Google Shape;172;p2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4" name="Google Shape;174;p2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7" name="Google Shape;177;p2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8" name="Google Shape;178;p29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9" name="Google Shape;179;p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0" name="Google Shape;180;p29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3" name="Google Shape;183;p30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4" name="Google Shape;184;p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5" name="Google Shape;185;p30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8" name="Google Shape;188;p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9" name="Google Shape;189;p31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3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3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2900"/>
          </a:xfrm>
          <a:prstGeom prst="rect">
            <a:avLst/>
          </a:pr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59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2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Relationship Id="rId4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26.png"/><Relationship Id="rId5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Relationship Id="rId5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2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Relationship Id="rId4" Type="http://schemas.openxmlformats.org/officeDocument/2006/relationships/image" Target="../media/image26.png"/><Relationship Id="rId5" Type="http://schemas.openxmlformats.org/officeDocument/2006/relationships/hyperlink" Target="http://mathprofi.ru/proizvodnaja_po_napravleniju_i_gradient.html" TargetMode="External"/><Relationship Id="rId6" Type="http://schemas.openxmlformats.org/officeDocument/2006/relationships/image" Target="../media/image38.png"/><Relationship Id="rId7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45.png"/><Relationship Id="rId5" Type="http://schemas.openxmlformats.org/officeDocument/2006/relationships/image" Target="../media/image34.png"/><Relationship Id="rId6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37.png"/><Relationship Id="rId5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image" Target="../media/image4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image" Target="../media/image52.png"/><Relationship Id="rId5" Type="http://schemas.openxmlformats.org/officeDocument/2006/relationships/image" Target="../media/image6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3.png"/><Relationship Id="rId4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Relationship Id="rId4" Type="http://schemas.openxmlformats.org/officeDocument/2006/relationships/image" Target="../media/image48.png"/><Relationship Id="rId5" Type="http://schemas.openxmlformats.org/officeDocument/2006/relationships/image" Target="../media/image5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Relationship Id="rId4" Type="http://schemas.openxmlformats.org/officeDocument/2006/relationships/image" Target="../media/image49.png"/><Relationship Id="rId5" Type="http://schemas.openxmlformats.org/officeDocument/2006/relationships/image" Target="../media/image5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Relationship Id="rId4" Type="http://schemas.openxmlformats.org/officeDocument/2006/relationships/image" Target="../media/image5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Relationship Id="rId4" Type="http://schemas.openxmlformats.org/officeDocument/2006/relationships/image" Target="../media/image5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Relationship Id="rId4" Type="http://schemas.openxmlformats.org/officeDocument/2006/relationships/image" Target="../media/image5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Relationship Id="rId4" Type="http://schemas.openxmlformats.org/officeDocument/2006/relationships/image" Target="../media/image5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Relationship Id="rId4" Type="http://schemas.openxmlformats.org/officeDocument/2006/relationships/image" Target="../media/image6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Relationship Id="rId4" Type="http://schemas.openxmlformats.org/officeDocument/2006/relationships/image" Target="../media/image6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png"/><Relationship Id="rId4" Type="http://schemas.openxmlformats.org/officeDocument/2006/relationships/image" Target="../media/image5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png"/><Relationship Id="rId4" Type="http://schemas.openxmlformats.org/officeDocument/2006/relationships/image" Target="../media/image7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6.png"/><Relationship Id="rId4" Type="http://schemas.openxmlformats.org/officeDocument/2006/relationships/image" Target="../media/image7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6.png"/><Relationship Id="rId4" Type="http://schemas.openxmlformats.org/officeDocument/2006/relationships/image" Target="../media/image62.png"/><Relationship Id="rId5" Type="http://schemas.openxmlformats.org/officeDocument/2006/relationships/image" Target="../media/image58.png"/><Relationship Id="rId6" Type="http://schemas.openxmlformats.org/officeDocument/2006/relationships/image" Target="../media/image6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6.png"/><Relationship Id="rId4" Type="http://schemas.openxmlformats.org/officeDocument/2006/relationships/image" Target="../media/image6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png"/><Relationship Id="rId4" Type="http://schemas.openxmlformats.org/officeDocument/2006/relationships/image" Target="../media/image65.png"/><Relationship Id="rId5" Type="http://schemas.openxmlformats.org/officeDocument/2006/relationships/image" Target="../media/image6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6.png"/><Relationship Id="rId4" Type="http://schemas.openxmlformats.org/officeDocument/2006/relationships/image" Target="../media/image6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6.png"/><Relationship Id="rId4" Type="http://schemas.openxmlformats.org/officeDocument/2006/relationships/image" Target="../media/image6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6.png"/><Relationship Id="rId4" Type="http://schemas.openxmlformats.org/officeDocument/2006/relationships/image" Target="../media/image7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6.png"/><Relationship Id="rId4" Type="http://schemas.openxmlformats.org/officeDocument/2006/relationships/image" Target="../media/image7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6.png"/><Relationship Id="rId4" Type="http://schemas.openxmlformats.org/officeDocument/2006/relationships/image" Target="../media/image7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6.png"/><Relationship Id="rId4" Type="http://schemas.openxmlformats.org/officeDocument/2006/relationships/image" Target="../media/image7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6.png"/><Relationship Id="rId4" Type="http://schemas.openxmlformats.org/officeDocument/2006/relationships/image" Target="../media/image7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6.png"/><Relationship Id="rId4" Type="http://schemas.openxmlformats.org/officeDocument/2006/relationships/image" Target="../media/image7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6.png"/><Relationship Id="rId4" Type="http://schemas.openxmlformats.org/officeDocument/2006/relationships/image" Target="../media/image7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6.png"/><Relationship Id="rId4" Type="http://schemas.openxmlformats.org/officeDocument/2006/relationships/image" Target="../media/image8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6.png"/><Relationship Id="rId4" Type="http://schemas.openxmlformats.org/officeDocument/2006/relationships/image" Target="../media/image78.gif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6.png"/><Relationship Id="rId4" Type="http://schemas.openxmlformats.org/officeDocument/2006/relationships/hyperlink" Target="http://kayumov.ru/401/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6.png"/><Relationship Id="rId4" Type="http://schemas.openxmlformats.org/officeDocument/2006/relationships/image" Target="../media/image8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6.png"/><Relationship Id="rId4" Type="http://schemas.openxmlformats.org/officeDocument/2006/relationships/image" Target="../media/image8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6.png"/><Relationship Id="rId4" Type="http://schemas.openxmlformats.org/officeDocument/2006/relationships/image" Target="../media/image8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6.png"/><Relationship Id="rId4" Type="http://schemas.openxmlformats.org/officeDocument/2006/relationships/image" Target="../media/image84.png"/><Relationship Id="rId5" Type="http://schemas.openxmlformats.org/officeDocument/2006/relationships/hyperlink" Target="https://upload.wikimedia.org/wikipedia/commons/d/d5/Hill_Climbing_with_Simulated_Annealing.gif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6.png"/><Relationship Id="rId4" Type="http://schemas.openxmlformats.org/officeDocument/2006/relationships/image" Target="../media/image87.gif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1.png"/><Relationship Id="rId4" Type="http://schemas.openxmlformats.org/officeDocument/2006/relationships/image" Target="../media/image8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type="title"/>
          </p:nvPr>
        </p:nvSpPr>
        <p:spPr>
          <a:xfrm>
            <a:off x="444954" y="1098890"/>
            <a:ext cx="6983100" cy="29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5400"/>
              <a:t>Введение в математический анализ</a:t>
            </a:r>
            <a:br>
              <a:rPr lang="ru" sz="5400"/>
            </a:br>
            <a:r>
              <a:rPr b="0" lang="ru" sz="1600">
                <a:solidFill>
                  <a:srgbClr val="684AE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Производные функции нескольких переменных (часть 2)</a:t>
            </a:r>
            <a:endParaRPr b="0" sz="1600">
              <a:solidFill>
                <a:srgbClr val="684AE0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br>
              <a:rPr lang="ru" sz="1600"/>
            </a:br>
            <a:endParaRPr b="0" sz="1600">
              <a:solidFill>
                <a:srgbClr val="684AE0"/>
              </a:solidFill>
            </a:endParaRPr>
          </a:p>
        </p:txBody>
      </p:sp>
      <p:pic>
        <p:nvPicPr>
          <p:cNvPr id="199" name="Google Shape;19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0794" y="-11"/>
            <a:ext cx="2893201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2077" y="257738"/>
            <a:ext cx="1709548" cy="31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42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4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4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4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4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2"/>
          <p:cNvSpPr txBox="1"/>
          <p:nvPr>
            <p:ph type="title"/>
          </p:nvPr>
        </p:nvSpPr>
        <p:spPr>
          <a:xfrm>
            <a:off x="453899" y="1028200"/>
            <a:ext cx="7106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Найти частные производные</a:t>
            </a:r>
            <a:endParaRPr/>
          </a:p>
        </p:txBody>
      </p:sp>
      <p:pic>
        <p:nvPicPr>
          <p:cNvPr id="293" name="Google Shape;29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4375" y="1632400"/>
            <a:ext cx="1833708" cy="102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6673" y="2924600"/>
            <a:ext cx="2430850" cy="16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2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3"/>
          <p:cNvSpPr txBox="1"/>
          <p:nvPr/>
        </p:nvSpPr>
        <p:spPr>
          <a:xfrm>
            <a:off x="470475" y="1623802"/>
            <a:ext cx="7666800" cy="15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Градиентом функции </a:t>
            </a:r>
            <a:r>
              <a:rPr b="1" i="1" lang="ru" sz="1500">
                <a:latin typeface="IBM Plex Sans"/>
                <a:ea typeface="IBM Plex Sans"/>
                <a:cs typeface="IBM Plex Sans"/>
                <a:sym typeface="IBM Plex Sans"/>
              </a:rPr>
              <a:t>z=f(x;y)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в точке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i="1" lang="ru" sz="1500">
                <a:latin typeface="IBM Plex Sans"/>
                <a:ea typeface="IBM Plex Sans"/>
                <a:cs typeface="IBM Plex Sans"/>
                <a:sym typeface="IBM Plex Sans"/>
              </a:rPr>
              <a:t>M</a:t>
            </a:r>
            <a:r>
              <a:rPr b="1" baseline="-25000" i="1" lang="ru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b="1" i="1" lang="ru" sz="1500">
                <a:latin typeface="IBM Plex Sans"/>
                <a:ea typeface="IBM Plex Sans"/>
                <a:cs typeface="IBM Plex Sans"/>
                <a:sym typeface="IBM Plex Sans"/>
              </a:rPr>
              <a:t>(x</a:t>
            </a:r>
            <a:r>
              <a:rPr b="1" baseline="-25000" i="1" lang="ru" sz="1500"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b="1" i="1" lang="ru" sz="1500">
                <a:latin typeface="IBM Plex Sans"/>
                <a:ea typeface="IBM Plex Sans"/>
                <a:cs typeface="IBM Plex Sans"/>
                <a:sym typeface="IBM Plex Sans"/>
              </a:rPr>
              <a:t>;y</a:t>
            </a:r>
            <a:r>
              <a:rPr b="1" baseline="-25000" i="1" lang="ru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b="1" i="1" lang="ru" sz="1500"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называется </a:t>
            </a:r>
            <a:r>
              <a:rPr lang="ru" sz="1500" u="sng">
                <a:latin typeface="IBM Plex Sans"/>
                <a:ea typeface="IBM Plex Sans"/>
                <a:cs typeface="IBM Plex Sans"/>
                <a:sym typeface="IBM Plex Sans"/>
              </a:rPr>
              <a:t>направленный отрезок 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						, отложенный от точки </a:t>
            </a:r>
            <a:r>
              <a:rPr b="1" i="1" lang="ru" sz="1500">
                <a:latin typeface="IBM Plex Sans"/>
                <a:ea typeface="IBM Plex Sans"/>
                <a:cs typeface="IBM Plex Sans"/>
                <a:sym typeface="IBM Plex Sans"/>
              </a:rPr>
              <a:t>M</a:t>
            </a:r>
            <a:r>
              <a:rPr b="1" baseline="-25000" i="1" lang="ru" sz="1500"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, который показывает </a:t>
            </a: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направление и скорость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 sz="1500" u="sng">
                <a:latin typeface="IBM Plex Sans"/>
                <a:ea typeface="IBM Plex Sans"/>
                <a:cs typeface="IBM Plex Sans"/>
                <a:sym typeface="IBM Plex Sans"/>
              </a:rPr>
              <a:t>наискорейшего роста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функции </a:t>
            </a:r>
            <a:r>
              <a:rPr b="1" i="1" lang="ru" sz="1500">
                <a:latin typeface="IBM Plex Sans"/>
                <a:ea typeface="IBM Plex Sans"/>
                <a:cs typeface="IBM Plex Sans"/>
                <a:sym typeface="IBM Plex Sans"/>
              </a:rPr>
              <a:t>z=f(x;y)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в </a:t>
            </a:r>
            <a:r>
              <a:rPr lang="ru" sz="1500" u="sng">
                <a:latin typeface="IBM Plex Sans"/>
                <a:ea typeface="IBM Plex Sans"/>
                <a:cs typeface="IBM Plex Sans"/>
                <a:sym typeface="IBM Plex Sans"/>
              </a:rPr>
              <a:t>данной точке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01" name="Google Shape;301;p43"/>
          <p:cNvPicPr preferRelativeResize="0"/>
          <p:nvPr/>
        </p:nvPicPr>
        <p:blipFill rotWithShape="1">
          <a:blip r:embed="rId3">
            <a:alphaModFix/>
          </a:blip>
          <a:srcRect b="16046" l="2613" r="8497" t="15082"/>
          <a:stretch/>
        </p:blipFill>
        <p:spPr>
          <a:xfrm>
            <a:off x="466194" y="2007913"/>
            <a:ext cx="2760551" cy="2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43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43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4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4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" name="Google Shape;30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3"/>
          <p:cNvSpPr txBox="1"/>
          <p:nvPr>
            <p:ph type="title"/>
          </p:nvPr>
        </p:nvSpPr>
        <p:spPr>
          <a:xfrm>
            <a:off x="453899" y="1028200"/>
            <a:ext cx="7106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Градиент. </a:t>
            </a: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Определение</a:t>
            </a:r>
            <a:endParaRPr/>
          </a:p>
        </p:txBody>
      </p:sp>
      <p:pic>
        <p:nvPicPr>
          <p:cNvPr id="310" name="Google Shape;310;p43"/>
          <p:cNvPicPr preferRelativeResize="0"/>
          <p:nvPr/>
        </p:nvPicPr>
        <p:blipFill rotWithShape="1">
          <a:blip r:embed="rId5">
            <a:alphaModFix/>
          </a:blip>
          <a:srcRect b="0" l="0" r="0" t="55956"/>
          <a:stretch/>
        </p:blipFill>
        <p:spPr>
          <a:xfrm>
            <a:off x="4737275" y="3163402"/>
            <a:ext cx="3314700" cy="15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3"/>
          <p:cNvPicPr preferRelativeResize="0"/>
          <p:nvPr/>
        </p:nvPicPr>
        <p:blipFill rotWithShape="1">
          <a:blip r:embed="rId5">
            <a:alphaModFix/>
          </a:blip>
          <a:srcRect b="54510" l="0" r="0" t="0"/>
          <a:stretch/>
        </p:blipFill>
        <p:spPr>
          <a:xfrm>
            <a:off x="1301575" y="3163402"/>
            <a:ext cx="3314700" cy="159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3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 txBox="1"/>
          <p:nvPr/>
        </p:nvSpPr>
        <p:spPr>
          <a:xfrm>
            <a:off x="470475" y="1623800"/>
            <a:ext cx="6180000" cy="15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Градиент 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- это вектор показывающий направление наибольшего возрастания функции. Модуль вектора градиента показывает скорость изменения функции.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8" name="Google Shape;318;p4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44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4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4" name="Google Shape;32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4"/>
          <p:cNvSpPr txBox="1"/>
          <p:nvPr>
            <p:ph type="title"/>
          </p:nvPr>
        </p:nvSpPr>
        <p:spPr>
          <a:xfrm>
            <a:off x="453899" y="1028200"/>
            <a:ext cx="7106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Градиент</a:t>
            </a:r>
            <a:endParaRPr/>
          </a:p>
        </p:txBody>
      </p:sp>
      <p:pic>
        <p:nvPicPr>
          <p:cNvPr id="326" name="Google Shape;32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1125" y="3684550"/>
            <a:ext cx="5241750" cy="90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6700" y="2873225"/>
            <a:ext cx="3550600" cy="66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4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45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4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4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4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4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5"/>
          <p:cNvSpPr txBox="1"/>
          <p:nvPr>
            <p:ph type="title"/>
          </p:nvPr>
        </p:nvSpPr>
        <p:spPr>
          <a:xfrm>
            <a:off x="453899" y="1028200"/>
            <a:ext cx="7106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Иллюстрация: градиент</a:t>
            </a:r>
            <a:endParaRPr/>
          </a:p>
        </p:txBody>
      </p:sp>
      <p:pic>
        <p:nvPicPr>
          <p:cNvPr id="341" name="Google Shape;341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0659" y="1480001"/>
            <a:ext cx="4844634" cy="346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5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46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4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4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4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4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3" name="Google Shape;35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6"/>
          <p:cNvSpPr txBox="1"/>
          <p:nvPr>
            <p:ph type="title"/>
          </p:nvPr>
        </p:nvSpPr>
        <p:spPr>
          <a:xfrm>
            <a:off x="453899" y="1028200"/>
            <a:ext cx="7106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Линии уровня</a:t>
            </a:r>
            <a:endParaRPr/>
          </a:p>
        </p:txBody>
      </p:sp>
      <p:pic>
        <p:nvPicPr>
          <p:cNvPr descr="C:\Users\Inna\Desktop\Geekbrains\Градиент.jpg" id="355" name="Google Shape;355;p46"/>
          <p:cNvPicPr preferRelativeResize="0"/>
          <p:nvPr/>
        </p:nvPicPr>
        <p:blipFill rotWithShape="1">
          <a:blip r:embed="rId4">
            <a:alphaModFix/>
          </a:blip>
          <a:srcRect b="46290" l="4102" r="26946" t="11221"/>
          <a:stretch/>
        </p:blipFill>
        <p:spPr>
          <a:xfrm>
            <a:off x="3861076" y="1892725"/>
            <a:ext cx="2327200" cy="2548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Inna\Desktop\Geekbrains\Градиент.jpg" id="356" name="Google Shape;356;p46"/>
          <p:cNvPicPr preferRelativeResize="0"/>
          <p:nvPr/>
        </p:nvPicPr>
        <p:blipFill rotWithShape="1">
          <a:blip r:embed="rId4">
            <a:alphaModFix/>
          </a:blip>
          <a:srcRect b="0" l="6430" r="6430" t="57513"/>
          <a:stretch/>
        </p:blipFill>
        <p:spPr>
          <a:xfrm>
            <a:off x="6339111" y="2107575"/>
            <a:ext cx="2674708" cy="2317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6"/>
          <p:cNvSpPr/>
          <p:nvPr/>
        </p:nvSpPr>
        <p:spPr>
          <a:xfrm>
            <a:off x="260225" y="2151025"/>
            <a:ext cx="3296100" cy="1776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ru" sz="1500" u="none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Линией </a:t>
            </a:r>
            <a:r>
              <a:rPr b="1" i="0" lang="ru" sz="1500" u="none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уровня</a:t>
            </a:r>
            <a:r>
              <a:rPr i="0" lang="ru" sz="1500" u="none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 функции двух переменных называется </a:t>
            </a:r>
            <a:r>
              <a:rPr b="1" i="0" lang="ru" sz="1500" u="none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линия</a:t>
            </a:r>
            <a:r>
              <a:rPr i="0" lang="ru" sz="1500" u="none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 (множество точек) на координатной плоскости, в которых функция принимает одинаковые значения.</a:t>
            </a:r>
            <a:endParaRPr i="0" sz="1500" u="none" cap="none" strike="noStrike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58" name="Google Shape;358;p46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47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4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4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4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4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9" name="Google Shape;36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7"/>
          <p:cNvSpPr txBox="1"/>
          <p:nvPr>
            <p:ph type="title"/>
          </p:nvPr>
        </p:nvSpPr>
        <p:spPr>
          <a:xfrm>
            <a:off x="453899" y="1028200"/>
            <a:ext cx="7106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Иллюстрация: линии уровня</a:t>
            </a:r>
            <a:endParaRPr/>
          </a:p>
        </p:txBody>
      </p:sp>
      <p:sp>
        <p:nvSpPr>
          <p:cNvPr id="371" name="Google Shape;371;p47"/>
          <p:cNvSpPr/>
          <p:nvPr/>
        </p:nvSpPr>
        <p:spPr>
          <a:xfrm>
            <a:off x="2713306" y="1815986"/>
            <a:ext cx="3857992" cy="2403677"/>
          </a:xfrm>
          <a:custGeom>
            <a:rect b="b" l="l" r="r" t="t"/>
            <a:pathLst>
              <a:path extrusionOk="0" h="127516" w="204668">
                <a:moveTo>
                  <a:pt x="0" y="0"/>
                </a:moveTo>
                <a:cubicBezTo>
                  <a:pt x="7144" y="18485"/>
                  <a:pt x="8751" y="89654"/>
                  <a:pt x="42862" y="110907"/>
                </a:cubicBezTo>
                <a:cubicBezTo>
                  <a:pt x="76973" y="132160"/>
                  <a:pt x="177700" y="124748"/>
                  <a:pt x="204668" y="127516"/>
                </a:cubicBezTo>
              </a:path>
            </a:pathLst>
          </a:custGeom>
          <a:noFill/>
          <a:ln cap="flat" cmpd="sng" w="28575">
            <a:solidFill>
              <a:srgbClr val="684AE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2" name="Google Shape;372;p47"/>
          <p:cNvSpPr/>
          <p:nvPr/>
        </p:nvSpPr>
        <p:spPr>
          <a:xfrm>
            <a:off x="2817445" y="1731381"/>
            <a:ext cx="3857992" cy="2403677"/>
          </a:xfrm>
          <a:custGeom>
            <a:rect b="b" l="l" r="r" t="t"/>
            <a:pathLst>
              <a:path extrusionOk="0" h="127516" w="204668">
                <a:moveTo>
                  <a:pt x="0" y="0"/>
                </a:moveTo>
                <a:cubicBezTo>
                  <a:pt x="7144" y="18485"/>
                  <a:pt x="8751" y="89654"/>
                  <a:pt x="42862" y="110907"/>
                </a:cubicBezTo>
                <a:cubicBezTo>
                  <a:pt x="76973" y="132160"/>
                  <a:pt x="177700" y="124748"/>
                  <a:pt x="204668" y="127516"/>
                </a:cubicBezTo>
              </a:path>
            </a:pathLst>
          </a:custGeom>
          <a:noFill/>
          <a:ln cap="flat" cmpd="sng" w="28575">
            <a:solidFill>
              <a:srgbClr val="684AE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3" name="Google Shape;373;p47"/>
          <p:cNvSpPr/>
          <p:nvPr/>
        </p:nvSpPr>
        <p:spPr>
          <a:xfrm>
            <a:off x="2928539" y="1630400"/>
            <a:ext cx="3857992" cy="2403677"/>
          </a:xfrm>
          <a:custGeom>
            <a:rect b="b" l="l" r="r" t="t"/>
            <a:pathLst>
              <a:path extrusionOk="0" h="127516" w="204668">
                <a:moveTo>
                  <a:pt x="0" y="0"/>
                </a:moveTo>
                <a:cubicBezTo>
                  <a:pt x="7144" y="18485"/>
                  <a:pt x="8751" y="89654"/>
                  <a:pt x="42862" y="110907"/>
                </a:cubicBezTo>
                <a:cubicBezTo>
                  <a:pt x="76973" y="132160"/>
                  <a:pt x="177700" y="124748"/>
                  <a:pt x="204668" y="127516"/>
                </a:cubicBezTo>
              </a:path>
            </a:pathLst>
          </a:custGeom>
          <a:noFill/>
          <a:ln cap="flat" cmpd="sng" w="28575">
            <a:solidFill>
              <a:srgbClr val="684AE0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374" name="Google Shape;374;p47"/>
          <p:cNvCxnSpPr/>
          <p:nvPr/>
        </p:nvCxnSpPr>
        <p:spPr>
          <a:xfrm rot="10800000">
            <a:off x="2551714" y="1775542"/>
            <a:ext cx="0" cy="290850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5" name="Google Shape;375;p47"/>
          <p:cNvCxnSpPr/>
          <p:nvPr/>
        </p:nvCxnSpPr>
        <p:spPr>
          <a:xfrm>
            <a:off x="2208367" y="4310385"/>
            <a:ext cx="4786800" cy="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6" name="Google Shape;376;p47"/>
          <p:cNvSpPr txBox="1"/>
          <p:nvPr/>
        </p:nvSpPr>
        <p:spPr>
          <a:xfrm>
            <a:off x="2115850" y="1731373"/>
            <a:ext cx="4017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ru" sz="1200">
                <a:latin typeface="IBM Plex Sans"/>
                <a:ea typeface="IBM Plex Sans"/>
                <a:cs typeface="IBM Plex Sans"/>
                <a:sym typeface="IBM Plex Sans"/>
              </a:rPr>
              <a:t>X</a:t>
            </a:r>
            <a:r>
              <a:rPr b="1" baseline="-25000" lang="ru" sz="1200">
                <a:latin typeface="IBM Plex Sans"/>
                <a:ea typeface="IBM Plex Sans"/>
                <a:cs typeface="IBM Plex Sans"/>
                <a:sym typeface="IBM Plex Sans"/>
              </a:rPr>
              <a:t>X</a:t>
            </a:r>
            <a:endParaRPr b="1" baseline="-25000"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377" name="Google Shape;377;p47"/>
          <p:cNvCxnSpPr/>
          <p:nvPr/>
        </p:nvCxnSpPr>
        <p:spPr>
          <a:xfrm>
            <a:off x="2319442" y="2122992"/>
            <a:ext cx="1666200" cy="275700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8" name="Google Shape;378;p47"/>
          <p:cNvCxnSpPr/>
          <p:nvPr/>
        </p:nvCxnSpPr>
        <p:spPr>
          <a:xfrm flipH="1" rot="10800000">
            <a:off x="3218240" y="3223516"/>
            <a:ext cx="706800" cy="38400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9" name="Google Shape;379;p47"/>
          <p:cNvCxnSpPr/>
          <p:nvPr/>
        </p:nvCxnSpPr>
        <p:spPr>
          <a:xfrm flipH="1" rot="10800000">
            <a:off x="3834271" y="4398732"/>
            <a:ext cx="354000" cy="20460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0" name="Google Shape;380;p47"/>
          <p:cNvSpPr txBox="1"/>
          <p:nvPr/>
        </p:nvSpPr>
        <p:spPr>
          <a:xfrm>
            <a:off x="2260201" y="2519056"/>
            <a:ext cx="2076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ru" sz="1200">
                <a:latin typeface="IBM Plex Sans"/>
                <a:ea typeface="IBM Plex Sans"/>
                <a:cs typeface="IBM Plex Sans"/>
                <a:sym typeface="IBM Plex Sans"/>
              </a:rPr>
              <a:t>7</a:t>
            </a:r>
            <a:endParaRPr b="1"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1" name="Google Shape;381;p47"/>
          <p:cNvSpPr txBox="1"/>
          <p:nvPr/>
        </p:nvSpPr>
        <p:spPr>
          <a:xfrm>
            <a:off x="2182261" y="3435141"/>
            <a:ext cx="2076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ru" sz="1200" u="sng">
                <a:latin typeface="IBM Plex Sans"/>
                <a:ea typeface="IBM Plex Sans"/>
                <a:cs typeface="IBM Plex Sans"/>
                <a:sym typeface="IBM Plex Sans"/>
              </a:rPr>
              <a:t>7</a:t>
            </a:r>
            <a:endParaRPr b="1" sz="1200" u="sng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2" name="Google Shape;382;p47"/>
          <p:cNvSpPr txBox="1"/>
          <p:nvPr/>
        </p:nvSpPr>
        <p:spPr>
          <a:xfrm>
            <a:off x="2182261" y="3602828"/>
            <a:ext cx="2076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ru" sz="1200"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b="1"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3" name="Google Shape;383;p47"/>
          <p:cNvSpPr txBox="1"/>
          <p:nvPr/>
        </p:nvSpPr>
        <p:spPr>
          <a:xfrm>
            <a:off x="3048659" y="4401282"/>
            <a:ext cx="2076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ru" sz="1200"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b="1"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4" name="Google Shape;384;p47"/>
          <p:cNvSpPr txBox="1"/>
          <p:nvPr/>
        </p:nvSpPr>
        <p:spPr>
          <a:xfrm>
            <a:off x="3441465" y="4401282"/>
            <a:ext cx="2076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ru" sz="1200"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endParaRPr b="1"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5" name="Google Shape;385;p47"/>
          <p:cNvSpPr txBox="1"/>
          <p:nvPr/>
        </p:nvSpPr>
        <p:spPr>
          <a:xfrm>
            <a:off x="4165008" y="4521244"/>
            <a:ext cx="2076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ru" sz="1200">
                <a:latin typeface="IBM Plex Sans"/>
                <a:ea typeface="IBM Plex Sans"/>
                <a:cs typeface="IBM Plex Sans"/>
                <a:sym typeface="IBM Plex Sans"/>
              </a:rPr>
              <a:t>𝝅</a:t>
            </a:r>
            <a:endParaRPr b="1"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6" name="Google Shape;386;p47"/>
          <p:cNvSpPr txBox="1"/>
          <p:nvPr/>
        </p:nvSpPr>
        <p:spPr>
          <a:xfrm>
            <a:off x="4185206" y="4411370"/>
            <a:ext cx="2076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ru" sz="1200">
                <a:latin typeface="IBM Plex Sans"/>
                <a:ea typeface="IBM Plex Sans"/>
                <a:cs typeface="IBM Plex Sans"/>
                <a:sym typeface="IBM Plex Sans"/>
              </a:rPr>
              <a:t>-</a:t>
            </a:r>
            <a:endParaRPr b="1"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7" name="Google Shape;387;p47"/>
          <p:cNvSpPr txBox="1"/>
          <p:nvPr/>
        </p:nvSpPr>
        <p:spPr>
          <a:xfrm>
            <a:off x="3877755" y="3350269"/>
            <a:ext cx="2076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ru" sz="1200">
                <a:latin typeface="IBM Plex Sans"/>
                <a:ea typeface="IBM Plex Sans"/>
                <a:cs typeface="IBM Plex Sans"/>
                <a:sym typeface="IBM Plex Sans"/>
              </a:rPr>
              <a:t>g</a:t>
            </a:r>
            <a:endParaRPr b="1"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8" name="Google Shape;388;p47"/>
          <p:cNvSpPr txBox="1"/>
          <p:nvPr/>
        </p:nvSpPr>
        <p:spPr>
          <a:xfrm>
            <a:off x="3897952" y="3240396"/>
            <a:ext cx="2076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ru" sz="1200">
                <a:latin typeface="IBM Plex Sans"/>
                <a:ea typeface="IBM Plex Sans"/>
                <a:cs typeface="IBM Plex Sans"/>
                <a:sym typeface="IBM Plex Sans"/>
              </a:rPr>
              <a:t>-</a:t>
            </a:r>
            <a:endParaRPr b="1"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9" name="Google Shape;389;p47"/>
          <p:cNvSpPr txBox="1"/>
          <p:nvPr/>
        </p:nvSpPr>
        <p:spPr>
          <a:xfrm>
            <a:off x="6820557" y="4401282"/>
            <a:ext cx="2076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ru" sz="1200">
                <a:latin typeface="IBM Plex Sans"/>
                <a:ea typeface="IBM Plex Sans"/>
                <a:cs typeface="IBM Plex Sans"/>
                <a:sym typeface="IBM Plex Sans"/>
              </a:rPr>
              <a:t>X</a:t>
            </a:r>
            <a:endParaRPr b="1"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0" name="Google Shape;390;p47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8"/>
          <p:cNvSpPr txBox="1"/>
          <p:nvPr/>
        </p:nvSpPr>
        <p:spPr>
          <a:xfrm>
            <a:off x="470475" y="1623800"/>
            <a:ext cx="6059400" cy="15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Частные производные показывают скорость изменения функции по направлению роста оси.	    - по оси</a:t>
            </a:r>
            <a:r>
              <a:rPr i="1" lang="ru" sz="1500">
                <a:latin typeface="IBM Plex Sans"/>
                <a:ea typeface="IBM Plex Sans"/>
                <a:cs typeface="IBM Plex Sans"/>
                <a:sym typeface="IBM Plex Sans"/>
              </a:rPr>
              <a:t> X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,         по оси </a:t>
            </a:r>
            <a:r>
              <a:rPr i="1" lang="ru" sz="1500">
                <a:latin typeface="IBM Plex Sans"/>
                <a:ea typeface="IBM Plex Sans"/>
                <a:cs typeface="IBM Plex Sans"/>
                <a:sym typeface="IBM Plex Sans"/>
              </a:rPr>
              <a:t>Y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и т.д..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Градиент показывает направление самого быстрого изменения функции.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6" name="Google Shape;396;p4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48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4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4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4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4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2" name="Google Shape;40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8"/>
          <p:cNvSpPr txBox="1"/>
          <p:nvPr>
            <p:ph type="title"/>
          </p:nvPr>
        </p:nvSpPr>
        <p:spPr>
          <a:xfrm>
            <a:off x="453899" y="1028200"/>
            <a:ext cx="7106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Физический смысл</a:t>
            </a:r>
            <a:endParaRPr/>
          </a:p>
        </p:txBody>
      </p:sp>
      <p:pic>
        <p:nvPicPr>
          <p:cNvPr id="404" name="Google Shape;404;p48"/>
          <p:cNvPicPr preferRelativeResize="0"/>
          <p:nvPr/>
        </p:nvPicPr>
        <p:blipFill rotWithShape="1">
          <a:blip r:embed="rId4">
            <a:alphaModFix/>
          </a:blip>
          <a:srcRect b="63897" l="53065" r="42376" t="27285"/>
          <a:stretch/>
        </p:blipFill>
        <p:spPr>
          <a:xfrm>
            <a:off x="3023090" y="1967907"/>
            <a:ext cx="348227" cy="32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8"/>
          <p:cNvPicPr preferRelativeResize="0"/>
          <p:nvPr/>
        </p:nvPicPr>
        <p:blipFill rotWithShape="1">
          <a:blip r:embed="rId4">
            <a:alphaModFix/>
          </a:blip>
          <a:srcRect b="63898" l="72210" r="23231" t="27909"/>
          <a:stretch/>
        </p:blipFill>
        <p:spPr>
          <a:xfrm>
            <a:off x="4361307" y="1990600"/>
            <a:ext cx="348225" cy="2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8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49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49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4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4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4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7" name="Google Shape;41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9"/>
          <p:cNvSpPr txBox="1"/>
          <p:nvPr>
            <p:ph type="title"/>
          </p:nvPr>
        </p:nvSpPr>
        <p:spPr>
          <a:xfrm>
            <a:off x="453899" y="1028200"/>
            <a:ext cx="7106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Градиент. Пример</a:t>
            </a:r>
            <a:endParaRPr/>
          </a:p>
        </p:txBody>
      </p:sp>
      <p:pic>
        <p:nvPicPr>
          <p:cNvPr id="419" name="Google Shape;419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9276" y="1641825"/>
            <a:ext cx="5384775" cy="32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9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900" y="3809712"/>
            <a:ext cx="1238941" cy="38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0"/>
          <p:cNvSpPr txBox="1"/>
          <p:nvPr/>
        </p:nvSpPr>
        <p:spPr>
          <a:xfrm>
            <a:off x="470475" y="1623800"/>
            <a:ext cx="7907700" cy="8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Если в точке </a:t>
            </a:r>
            <a:r>
              <a:rPr b="1" i="1" lang="ru" sz="1500">
                <a:latin typeface="IBM Plex Sans"/>
                <a:ea typeface="IBM Plex Sans"/>
                <a:cs typeface="IBM Plex Sans"/>
                <a:sym typeface="IBM Plex Sans"/>
              </a:rPr>
              <a:t>M</a:t>
            </a:r>
            <a:r>
              <a:rPr b="1" baseline="-25000" i="1" lang="ru" sz="1500"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b="1" i="1" lang="ru" sz="1500">
                <a:latin typeface="IBM Plex Sans"/>
                <a:ea typeface="IBM Plex Sans"/>
                <a:cs typeface="IBM Plex Sans"/>
                <a:sym typeface="IBM Plex Sans"/>
              </a:rPr>
              <a:t>(x</a:t>
            </a:r>
            <a:r>
              <a:rPr b="1" baseline="-25000" i="1" lang="ru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b="1" i="1" lang="ru" sz="1500">
                <a:latin typeface="IBM Plex Sans"/>
                <a:ea typeface="IBM Plex Sans"/>
                <a:cs typeface="IBM Plex Sans"/>
                <a:sym typeface="IBM Plex Sans"/>
              </a:rPr>
              <a:t>;y</a:t>
            </a:r>
            <a:r>
              <a:rPr b="1" baseline="-25000" i="1" lang="ru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b="1" i="1" lang="ru" sz="1500"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существует производная по направления луча </a:t>
            </a:r>
            <a:r>
              <a:rPr b="1" i="1" lang="ru" sz="1500">
                <a:latin typeface="IBM Plex Sans"/>
                <a:ea typeface="IBM Plex Sans"/>
                <a:cs typeface="IBM Plex Sans"/>
                <a:sym typeface="IBM Plex Sans"/>
              </a:rPr>
              <a:t>l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(исходящего из точки </a:t>
            </a:r>
            <a:r>
              <a:rPr b="1" i="1" lang="ru" sz="1500">
                <a:latin typeface="IBM Plex Sans"/>
                <a:ea typeface="IBM Plex Sans"/>
                <a:cs typeface="IBM Plex Sans"/>
                <a:sym typeface="IBM Plex Sans"/>
              </a:rPr>
              <a:t>M</a:t>
            </a:r>
            <a:r>
              <a:rPr b="1" baseline="-25000" i="1" lang="ru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и лежащего в плоскости </a:t>
            </a:r>
            <a:r>
              <a:rPr b="1" i="1" lang="ru" sz="1500">
                <a:latin typeface="IBM Plex Sans"/>
                <a:ea typeface="IBM Plex Sans"/>
                <a:cs typeface="IBM Plex Sans"/>
                <a:sym typeface="IBM Plex Sans"/>
              </a:rPr>
              <a:t>XOY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), то ее можно рассчитать по следующей формуле: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7" name="Google Shape;427;p5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50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5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5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5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5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3" name="Google Shape;43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0"/>
          <p:cNvSpPr txBox="1"/>
          <p:nvPr>
            <p:ph type="title"/>
          </p:nvPr>
        </p:nvSpPr>
        <p:spPr>
          <a:xfrm>
            <a:off x="453899" y="1028200"/>
            <a:ext cx="7106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Производная по направлению</a:t>
            </a:r>
            <a:endParaRPr/>
          </a:p>
        </p:txBody>
      </p:sp>
      <p:sp>
        <p:nvSpPr>
          <p:cNvPr id="435" name="Google Shape;435;p50"/>
          <p:cNvSpPr/>
          <p:nvPr/>
        </p:nvSpPr>
        <p:spPr>
          <a:xfrm>
            <a:off x="453900" y="4508325"/>
            <a:ext cx="6978000" cy="45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ru" sz="1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Источник: </a:t>
            </a:r>
            <a:endParaRPr sz="1300" u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ru" sz="1500" u="sng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mathprofi.ru/</a:t>
            </a:r>
            <a:endParaRPr i="0" sz="1500" u="none" cap="none" strike="noStrike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6" name="Google Shape;436;p50"/>
          <p:cNvSpPr txBox="1"/>
          <p:nvPr/>
        </p:nvSpPr>
        <p:spPr>
          <a:xfrm>
            <a:off x="470475" y="3498754"/>
            <a:ext cx="7907700" cy="8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                                              - </a:t>
            </a:r>
            <a:r>
              <a:rPr b="1"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частные производные 1-го порядка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в точке </a:t>
            </a:r>
            <a:r>
              <a:rPr b="1" i="1" lang="ru" sz="1500">
                <a:latin typeface="IBM Plex Sans"/>
                <a:ea typeface="IBM Plex Sans"/>
                <a:cs typeface="IBM Plex Sans"/>
                <a:sym typeface="IBM Plex Sans"/>
              </a:rPr>
              <a:t>M</a:t>
            </a:r>
            <a:r>
              <a:rPr b="1" baseline="-25000" i="1" lang="ru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                           - </a:t>
            </a:r>
            <a:r>
              <a:rPr b="1"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направляющие косинусы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(</a:t>
            </a:r>
            <a:r>
              <a:rPr i="1" lang="ru" sz="1500">
                <a:latin typeface="IBM Plex Sans"/>
                <a:ea typeface="IBM Plex Sans"/>
                <a:cs typeface="IBM Plex Sans"/>
                <a:sym typeface="IBM Plex Sans"/>
              </a:rPr>
              <a:t>координаты </a:t>
            </a:r>
            <a:r>
              <a:rPr i="1"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вектора</a:t>
            </a:r>
            <a:r>
              <a:rPr i="1" lang="ru" sz="1500">
                <a:latin typeface="IBM Plex Sans"/>
                <a:ea typeface="IBM Plex Sans"/>
                <a:cs typeface="IBM Plex Sans"/>
                <a:sym typeface="IBM Plex Sans"/>
              </a:rPr>
              <a:t> единичной длины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), однозначно определяющие данное направление.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37" name="Google Shape;437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3900" y="2691571"/>
            <a:ext cx="4222699" cy="5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900" y="3498754"/>
            <a:ext cx="2130775" cy="38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0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51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51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5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5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5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0" name="Google Shape;45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1"/>
          <p:cNvSpPr txBox="1"/>
          <p:nvPr>
            <p:ph type="title"/>
          </p:nvPr>
        </p:nvSpPr>
        <p:spPr>
          <a:xfrm>
            <a:off x="453900" y="1028200"/>
            <a:ext cx="67914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Физический смысл производной по направлению</a:t>
            </a:r>
            <a:endParaRPr/>
          </a:p>
        </p:txBody>
      </p:sp>
      <p:sp>
        <p:nvSpPr>
          <p:cNvPr id="452" name="Google Shape;452;p51"/>
          <p:cNvSpPr txBox="1"/>
          <p:nvPr/>
        </p:nvSpPr>
        <p:spPr>
          <a:xfrm>
            <a:off x="453275" y="2044914"/>
            <a:ext cx="8212500" cy="29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      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- 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это ЧИСЛО, характеризующие скорости изменения функции, причем: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- если                , то функция </a:t>
            </a:r>
            <a:r>
              <a:rPr b="1"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z=f(x;y)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в точке </a:t>
            </a:r>
            <a:r>
              <a:rPr b="1"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M</a:t>
            </a:r>
            <a:r>
              <a:rPr b="1" baseline="-25000"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по данному направлению возрастает (поверхность “идет в гору”);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- 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если                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, то функция </a:t>
            </a:r>
            <a:r>
              <a:rPr b="1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z=f(x;y)</a:t>
            </a:r>
            <a:r>
              <a:rPr b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в точке </a:t>
            </a:r>
            <a:r>
              <a:rPr b="1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M</a:t>
            </a:r>
            <a:r>
              <a:rPr b="1" baseline="-25000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по данному направлению убывает (“склон” поверхности);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- если                , то функция </a:t>
            </a:r>
            <a:r>
              <a:rPr b="1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z=f(x;y)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в точке </a:t>
            </a:r>
            <a:r>
              <a:rPr b="1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M</a:t>
            </a:r>
            <a:r>
              <a:rPr b="1" baseline="-25000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по данному направлению постоянна (поверхность параллельна плоскости </a:t>
            </a:r>
            <a:r>
              <a:rPr b="1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XOY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).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53" name="Google Shape;45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4771" y="2339356"/>
            <a:ext cx="646508" cy="484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4775" y="3077573"/>
            <a:ext cx="646508" cy="484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51"/>
          <p:cNvPicPr preferRelativeResize="0"/>
          <p:nvPr/>
        </p:nvPicPr>
        <p:blipFill rotWithShape="1">
          <a:blip r:embed="rId6">
            <a:alphaModFix/>
          </a:blip>
          <a:srcRect b="0" l="0" r="55693" t="0"/>
          <a:stretch/>
        </p:blipFill>
        <p:spPr>
          <a:xfrm>
            <a:off x="466198" y="1946825"/>
            <a:ext cx="286450" cy="4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51"/>
          <p:cNvPicPr preferRelativeResize="0"/>
          <p:nvPr/>
        </p:nvPicPr>
        <p:blipFill rotWithShape="1">
          <a:blip r:embed="rId6">
            <a:alphaModFix/>
          </a:blip>
          <a:srcRect b="0" l="0" r="8324" t="0"/>
          <a:stretch/>
        </p:blipFill>
        <p:spPr>
          <a:xfrm>
            <a:off x="1044777" y="3815800"/>
            <a:ext cx="592700" cy="4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1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4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4"/>
          <p:cNvSpPr txBox="1"/>
          <p:nvPr>
            <p:ph type="title"/>
          </p:nvPr>
        </p:nvSpPr>
        <p:spPr>
          <a:xfrm>
            <a:off x="450557" y="978552"/>
            <a:ext cx="60777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План занятия:</a:t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08" name="Google Shape;208;p34"/>
          <p:cNvSpPr txBox="1"/>
          <p:nvPr/>
        </p:nvSpPr>
        <p:spPr>
          <a:xfrm>
            <a:off x="470475" y="1628825"/>
            <a:ext cx="4522500" cy="28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-183050" lvl="0" marL="177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Градиент</a:t>
            </a:r>
            <a:endParaRPr b="1"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5249" lvl="0" marL="179999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Производная по направлению</a:t>
            </a:r>
            <a:endParaRPr b="1"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5249" lvl="0" marL="179999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Условный экстремум – метод множителей Лагранжа</a:t>
            </a:r>
            <a:endParaRPr b="1"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5249" lvl="0" marL="179999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Градиентный спуск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9" name="Google Shape;209;p3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2975" y="1664250"/>
            <a:ext cx="3463101" cy="258622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4"/>
          <p:cNvSpPr txBox="1"/>
          <p:nvPr>
            <p:ph type="title"/>
          </p:nvPr>
        </p:nvSpPr>
        <p:spPr>
          <a:xfrm>
            <a:off x="818600" y="241800"/>
            <a:ext cx="4126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Введение в математический анализ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213" name="Google Shape;21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52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5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5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5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5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8" name="Google Shape;46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2"/>
          <p:cNvSpPr txBox="1"/>
          <p:nvPr/>
        </p:nvSpPr>
        <p:spPr>
          <a:xfrm>
            <a:off x="5657063" y="1169988"/>
            <a:ext cx="121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2100">
                <a:latin typeface="IBM Plex Sans"/>
                <a:ea typeface="IBM Plex Sans"/>
                <a:cs typeface="IBM Plex Sans"/>
                <a:sym typeface="IBM Plex Sans"/>
              </a:rPr>
              <a:t>-</a:t>
            </a:r>
            <a:endParaRPr i="1" sz="2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70" name="Google Shape;470;p52"/>
          <p:cNvSpPr txBox="1"/>
          <p:nvPr>
            <p:ph type="title"/>
          </p:nvPr>
        </p:nvSpPr>
        <p:spPr>
          <a:xfrm>
            <a:off x="453900" y="1028200"/>
            <a:ext cx="83766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800"/>
              <a:t>Найти производную функции z(x,y)=3x</a:t>
            </a:r>
            <a:r>
              <a:rPr baseline="30000" lang="ru" sz="2800"/>
              <a:t>2</a:t>
            </a:r>
            <a:r>
              <a:rPr lang="ru" sz="2800"/>
              <a:t>y-4x</a:t>
            </a:r>
            <a:r>
              <a:rPr baseline="30000" lang="ru" sz="2800"/>
              <a:t>2</a:t>
            </a:r>
            <a:r>
              <a:rPr lang="ru" sz="2800"/>
              <a:t>y</a:t>
            </a:r>
            <a:r>
              <a:rPr baseline="30000" lang="ru" sz="2800"/>
              <a:t>3</a:t>
            </a:r>
            <a:r>
              <a:rPr lang="ru" sz="2800"/>
              <a:t> в точке M(1,2) в направлении l (4,-3)</a:t>
            </a:r>
            <a:endParaRPr sz="2800"/>
          </a:p>
        </p:txBody>
      </p:sp>
      <p:sp>
        <p:nvSpPr>
          <p:cNvPr id="471" name="Google Shape;471;p52"/>
          <p:cNvSpPr txBox="1"/>
          <p:nvPr/>
        </p:nvSpPr>
        <p:spPr>
          <a:xfrm>
            <a:off x="453275" y="2044900"/>
            <a:ext cx="85479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Найдём частные производные в точке </a:t>
            </a:r>
            <a:r>
              <a:rPr b="1"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М(1;2)</a:t>
            </a:r>
            <a:endParaRPr b="1" i="1"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72" name="Google Shape;472;p52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53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53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5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5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5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3" name="Google Shape;48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3"/>
          <p:cNvSpPr txBox="1"/>
          <p:nvPr/>
        </p:nvSpPr>
        <p:spPr>
          <a:xfrm>
            <a:off x="453275" y="2044900"/>
            <a:ext cx="85479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На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йдём частные производные в точке </a:t>
            </a:r>
            <a:r>
              <a:rPr b="1"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М(1;2)</a:t>
            </a:r>
            <a:endParaRPr b="1" i="1"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5" name="Google Shape;485;p53"/>
          <p:cNvSpPr txBox="1"/>
          <p:nvPr/>
        </p:nvSpPr>
        <p:spPr>
          <a:xfrm>
            <a:off x="5657063" y="1169988"/>
            <a:ext cx="121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2100">
                <a:latin typeface="IBM Plex Sans"/>
                <a:ea typeface="IBM Plex Sans"/>
                <a:cs typeface="IBM Plex Sans"/>
                <a:sym typeface="IBM Plex Sans"/>
              </a:rPr>
              <a:t>-</a:t>
            </a:r>
            <a:endParaRPr i="1" sz="2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6" name="Google Shape;486;p53"/>
          <p:cNvSpPr txBox="1"/>
          <p:nvPr>
            <p:ph type="title"/>
          </p:nvPr>
        </p:nvSpPr>
        <p:spPr>
          <a:xfrm>
            <a:off x="453900" y="1028200"/>
            <a:ext cx="83766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800"/>
              <a:t>Найти производную функции z(x,y)=3x</a:t>
            </a:r>
            <a:r>
              <a:rPr baseline="30000" lang="ru" sz="2800"/>
              <a:t>2</a:t>
            </a:r>
            <a:r>
              <a:rPr lang="ru" sz="2800"/>
              <a:t>y-4x</a:t>
            </a:r>
            <a:r>
              <a:rPr baseline="30000" lang="ru" sz="2800"/>
              <a:t>2</a:t>
            </a:r>
            <a:r>
              <a:rPr lang="ru" sz="2800"/>
              <a:t>y</a:t>
            </a:r>
            <a:r>
              <a:rPr baseline="30000" lang="ru" sz="2800"/>
              <a:t>3</a:t>
            </a:r>
            <a:r>
              <a:rPr lang="ru" sz="2800"/>
              <a:t> в точке M(1,2) в направлении l (4,-3)</a:t>
            </a:r>
            <a:endParaRPr sz="2800"/>
          </a:p>
        </p:txBody>
      </p:sp>
      <p:pic>
        <p:nvPicPr>
          <p:cNvPr id="487" name="Google Shape;487;p53"/>
          <p:cNvPicPr preferRelativeResize="0"/>
          <p:nvPr/>
        </p:nvPicPr>
        <p:blipFill rotWithShape="1">
          <a:blip r:embed="rId4">
            <a:alphaModFix/>
          </a:blip>
          <a:srcRect b="54640" l="0" r="0" t="0"/>
          <a:stretch/>
        </p:blipFill>
        <p:spPr>
          <a:xfrm>
            <a:off x="1527625" y="2834010"/>
            <a:ext cx="2725159" cy="1440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53"/>
          <p:cNvPicPr preferRelativeResize="0"/>
          <p:nvPr/>
        </p:nvPicPr>
        <p:blipFill rotWithShape="1">
          <a:blip r:embed="rId4">
            <a:alphaModFix/>
          </a:blip>
          <a:srcRect b="-999" l="0" r="0" t="47847"/>
          <a:stretch/>
        </p:blipFill>
        <p:spPr>
          <a:xfrm>
            <a:off x="4891215" y="2710300"/>
            <a:ext cx="2725159" cy="16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53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54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54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5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5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5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0" name="Google Shape;50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4"/>
          <p:cNvSpPr txBox="1"/>
          <p:nvPr/>
        </p:nvSpPr>
        <p:spPr>
          <a:xfrm>
            <a:off x="453275" y="2044900"/>
            <a:ext cx="85479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 startAt="2"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Найдём координаты направляющего вектора единичной длины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02" name="Google Shape;502;p54"/>
          <p:cNvSpPr txBox="1"/>
          <p:nvPr/>
        </p:nvSpPr>
        <p:spPr>
          <a:xfrm>
            <a:off x="5657063" y="1169988"/>
            <a:ext cx="121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2100">
                <a:latin typeface="IBM Plex Sans"/>
                <a:ea typeface="IBM Plex Sans"/>
                <a:cs typeface="IBM Plex Sans"/>
                <a:sym typeface="IBM Plex Sans"/>
              </a:rPr>
              <a:t>-</a:t>
            </a:r>
            <a:endParaRPr i="1" sz="2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03" name="Google Shape;503;p54"/>
          <p:cNvSpPr txBox="1"/>
          <p:nvPr>
            <p:ph type="title"/>
          </p:nvPr>
        </p:nvSpPr>
        <p:spPr>
          <a:xfrm>
            <a:off x="453900" y="1028200"/>
            <a:ext cx="83766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800"/>
              <a:t>Найти производную функции z(x,y)=3x</a:t>
            </a:r>
            <a:r>
              <a:rPr baseline="30000" lang="ru" sz="2800"/>
              <a:t>2</a:t>
            </a:r>
            <a:r>
              <a:rPr lang="ru" sz="2800"/>
              <a:t>y-4x</a:t>
            </a:r>
            <a:r>
              <a:rPr baseline="30000" lang="ru" sz="2800"/>
              <a:t>2</a:t>
            </a:r>
            <a:r>
              <a:rPr lang="ru" sz="2800"/>
              <a:t>y</a:t>
            </a:r>
            <a:r>
              <a:rPr baseline="30000" lang="ru" sz="2800"/>
              <a:t>3</a:t>
            </a:r>
            <a:r>
              <a:rPr lang="ru" sz="2800"/>
              <a:t> в точке M(1,2) в направлении l (4,-3)</a:t>
            </a:r>
            <a:endParaRPr sz="2800"/>
          </a:p>
        </p:txBody>
      </p:sp>
      <p:cxnSp>
        <p:nvCxnSpPr>
          <p:cNvPr id="504" name="Google Shape;504;p54"/>
          <p:cNvCxnSpPr/>
          <p:nvPr/>
        </p:nvCxnSpPr>
        <p:spPr>
          <a:xfrm>
            <a:off x="752657" y="3275189"/>
            <a:ext cx="1497600" cy="1185300"/>
          </a:xfrm>
          <a:prstGeom prst="straightConnector1">
            <a:avLst/>
          </a:prstGeom>
          <a:noFill/>
          <a:ln cap="flat" cmpd="sng" w="19050">
            <a:solidFill>
              <a:srgbClr val="684AE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05" name="Google Shape;505;p54"/>
          <p:cNvSpPr txBox="1"/>
          <p:nvPr/>
        </p:nvSpPr>
        <p:spPr>
          <a:xfrm>
            <a:off x="1727350" y="3360925"/>
            <a:ext cx="5229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(4,-3)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06" name="Google Shape;50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7520" y="2710300"/>
            <a:ext cx="2144012" cy="2128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54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55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5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5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5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5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8" name="Google Shape;51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55"/>
          <p:cNvSpPr txBox="1"/>
          <p:nvPr/>
        </p:nvSpPr>
        <p:spPr>
          <a:xfrm>
            <a:off x="5657063" y="1169988"/>
            <a:ext cx="121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2100">
                <a:latin typeface="IBM Plex Sans"/>
                <a:ea typeface="IBM Plex Sans"/>
                <a:cs typeface="IBM Plex Sans"/>
                <a:sym typeface="IBM Plex Sans"/>
              </a:rPr>
              <a:t>-</a:t>
            </a:r>
            <a:endParaRPr i="1" sz="2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0" name="Google Shape;520;p55"/>
          <p:cNvSpPr txBox="1"/>
          <p:nvPr>
            <p:ph type="title"/>
          </p:nvPr>
        </p:nvSpPr>
        <p:spPr>
          <a:xfrm>
            <a:off x="453900" y="1028200"/>
            <a:ext cx="83766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800"/>
              <a:t>Найти производную функции z(x,y)=3x</a:t>
            </a:r>
            <a:r>
              <a:rPr baseline="30000" lang="ru" sz="2800"/>
              <a:t>2</a:t>
            </a:r>
            <a:r>
              <a:rPr lang="ru" sz="2800"/>
              <a:t>y-4x</a:t>
            </a:r>
            <a:r>
              <a:rPr baseline="30000" lang="ru" sz="2800"/>
              <a:t>2</a:t>
            </a:r>
            <a:r>
              <a:rPr lang="ru" sz="2800"/>
              <a:t>y</a:t>
            </a:r>
            <a:r>
              <a:rPr baseline="30000" lang="ru" sz="2800"/>
              <a:t>3</a:t>
            </a:r>
            <a:r>
              <a:rPr lang="ru" sz="2800"/>
              <a:t> в точке M(1,2) в направлении l (4,-3)</a:t>
            </a:r>
            <a:endParaRPr sz="2800"/>
          </a:p>
        </p:txBody>
      </p:sp>
      <p:sp>
        <p:nvSpPr>
          <p:cNvPr id="521" name="Google Shape;521;p55"/>
          <p:cNvSpPr txBox="1"/>
          <p:nvPr/>
        </p:nvSpPr>
        <p:spPr>
          <a:xfrm>
            <a:off x="476250" y="2044900"/>
            <a:ext cx="85479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 startAt="3"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Вычисляем по формуле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22" name="Google Shape;52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50" y="2571750"/>
            <a:ext cx="3431600" cy="229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1175" y="2959424"/>
            <a:ext cx="4129500" cy="996252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55"/>
          <p:cNvSpPr/>
          <p:nvPr/>
        </p:nvSpPr>
        <p:spPr>
          <a:xfrm>
            <a:off x="4450325" y="2953500"/>
            <a:ext cx="4129500" cy="1014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55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56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5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5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5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5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6" name="Google Shape;53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56"/>
          <p:cNvSpPr txBox="1"/>
          <p:nvPr/>
        </p:nvSpPr>
        <p:spPr>
          <a:xfrm>
            <a:off x="476250" y="1555800"/>
            <a:ext cx="8173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latin typeface="IBM Plex Sans"/>
                <a:ea typeface="IBM Plex Sans"/>
                <a:cs typeface="IBM Plex Sans"/>
                <a:sym typeface="IBM Plex Sans"/>
              </a:rPr>
              <a:t>В каком направлении </a:t>
            </a:r>
            <a:br>
              <a:rPr b="1" lang="ru" sz="40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1" lang="ru" sz="4000">
                <a:latin typeface="IBM Plex Sans"/>
                <a:ea typeface="IBM Plex Sans"/>
                <a:cs typeface="IBM Plex Sans"/>
                <a:sym typeface="IBM Plex Sans"/>
              </a:rPr>
              <a:t>у функции будет наибольшая скорость роста?</a:t>
            </a:r>
            <a:endParaRPr b="1" sz="4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8" name="Google Shape;538;p56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57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5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5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5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5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9" name="Google Shape;54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57"/>
          <p:cNvSpPr txBox="1"/>
          <p:nvPr>
            <p:ph type="title"/>
          </p:nvPr>
        </p:nvSpPr>
        <p:spPr>
          <a:xfrm>
            <a:off x="453899" y="1028200"/>
            <a:ext cx="7106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!Производная по направлению градиента принимает наибольшее значение!</a:t>
            </a:r>
            <a:endParaRPr/>
          </a:p>
        </p:txBody>
      </p:sp>
      <p:sp>
        <p:nvSpPr>
          <p:cNvPr id="551" name="Google Shape;551;p57"/>
          <p:cNvSpPr/>
          <p:nvPr/>
        </p:nvSpPr>
        <p:spPr>
          <a:xfrm>
            <a:off x="3941931" y="2962987"/>
            <a:ext cx="1260000" cy="864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ru" sz="2300" u="none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68,77</a:t>
            </a:r>
            <a:endParaRPr i="0" sz="2300" u="none" cap="none" strike="noStrike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52" name="Google Shape;552;p57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58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5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5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5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5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3" name="Google Shape;56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8"/>
          <p:cNvPicPr preferRelativeResize="0"/>
          <p:nvPr/>
        </p:nvPicPr>
        <p:blipFill rotWithShape="1">
          <a:blip r:embed="rId4">
            <a:alphaModFix/>
          </a:blip>
          <a:srcRect b="0" l="0" r="0" t="34063"/>
          <a:stretch/>
        </p:blipFill>
        <p:spPr>
          <a:xfrm>
            <a:off x="553238" y="2683349"/>
            <a:ext cx="8037526" cy="1925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58"/>
          <p:cNvSpPr txBox="1"/>
          <p:nvPr>
            <p:ph type="title"/>
          </p:nvPr>
        </p:nvSpPr>
        <p:spPr>
          <a:xfrm>
            <a:off x="453900" y="1028200"/>
            <a:ext cx="8436600" cy="10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700"/>
              <a:t>Найти производную функции U=xy</a:t>
            </a:r>
            <a:r>
              <a:rPr baseline="30000" lang="ru" sz="2700"/>
              <a:t>2</a:t>
            </a:r>
            <a:r>
              <a:rPr lang="ru" sz="2700"/>
              <a:t>+z</a:t>
            </a:r>
            <a:r>
              <a:rPr baseline="30000" lang="ru" sz="2700"/>
              <a:t>3</a:t>
            </a:r>
            <a:r>
              <a:rPr lang="ru" sz="2700"/>
              <a:t>-xyz по направлению вектора b(12,-8,9) в точку P(1,1,2)</a:t>
            </a:r>
            <a:endParaRPr sz="2700"/>
          </a:p>
        </p:txBody>
      </p:sp>
      <p:sp>
        <p:nvSpPr>
          <p:cNvPr id="566" name="Google Shape;566;p58"/>
          <p:cNvSpPr txBox="1"/>
          <p:nvPr>
            <p:ph type="title"/>
          </p:nvPr>
        </p:nvSpPr>
        <p:spPr>
          <a:xfrm>
            <a:off x="4222163" y="1225837"/>
            <a:ext cx="3096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ru" sz="2400">
                <a:latin typeface="IBM Plex Sans"/>
                <a:ea typeface="IBM Plex Sans"/>
                <a:cs typeface="IBM Plex Sans"/>
                <a:sym typeface="IBM Plex Sans"/>
              </a:rPr>
              <a:t>→</a:t>
            </a:r>
            <a:endParaRPr b="0" sz="2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67" name="Google Shape;567;p58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59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59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5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5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5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8" name="Google Shape;57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3650" y="1840714"/>
            <a:ext cx="3836700" cy="3022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8837" y="1084576"/>
            <a:ext cx="2546325" cy="4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59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60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6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6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6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6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2" name="Google Shape;59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8150" y="1418975"/>
            <a:ext cx="6547700" cy="265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60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61"/>
          <p:cNvPicPr preferRelativeResize="0"/>
          <p:nvPr/>
        </p:nvPicPr>
        <p:blipFill rotWithShape="1">
          <a:blip r:embed="rId3">
            <a:alphaModFix/>
          </a:blip>
          <a:srcRect b="11854" l="12838" r="11283" t="68903"/>
          <a:stretch/>
        </p:blipFill>
        <p:spPr>
          <a:xfrm>
            <a:off x="402316" y="3547254"/>
            <a:ext cx="4129500" cy="741325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61"/>
          <p:cNvSpPr txBox="1"/>
          <p:nvPr/>
        </p:nvSpPr>
        <p:spPr>
          <a:xfrm>
            <a:off x="470475" y="1623800"/>
            <a:ext cx="7224600" cy="3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rPr b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Локальный экстремум ФНП</a:t>
            </a:r>
            <a:endParaRPr b="1"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Опр. </a:t>
            </a:r>
            <a:r>
              <a:rPr b="1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u=f(x)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имеет </a:t>
            </a:r>
            <a:r>
              <a:rPr b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локальный максимум (минимум)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в точке </a:t>
            </a:r>
            <a:r>
              <a:rPr b="1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M</a:t>
            </a:r>
            <a:r>
              <a:rPr b="1" baseline="-25000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, если в некоторой 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окрестности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точки </a:t>
            </a:r>
            <a:r>
              <a:rPr b="1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U(M</a:t>
            </a:r>
            <a:r>
              <a:rPr b="1" baseline="-25000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b="1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): ∀x ∈ U(M</a:t>
            </a:r>
            <a:r>
              <a:rPr b="1" baseline="-25000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b="1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endParaRPr b="1" i="1"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f(x) ≤ f(M</a:t>
            </a:r>
            <a:r>
              <a:rPr b="1" baseline="-25000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b="1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)			(f(x)≥f(M</a:t>
            </a:r>
            <a:r>
              <a:rPr b="1" baseline="-25000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b="1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)).</a:t>
            </a:r>
            <a:endParaRPr b="1" i="1"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Теорема 1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(необходимое условие экстремума).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Пусть </a:t>
            </a:r>
            <a:r>
              <a:rPr b="1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f(x)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имеет в точке </a:t>
            </a:r>
            <a:r>
              <a:rPr b="1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M</a:t>
            </a:r>
            <a:r>
              <a:rPr b="1" baseline="-25000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локальный экстремум, тогда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i="1" lang="ru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</a:t>
            </a:r>
            <a:r>
              <a:rPr b="1" baseline="-25000" i="1" lang="ru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b="1" i="1" lang="ru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- </a:t>
            </a:r>
            <a:r>
              <a:rPr b="1" lang="ru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стационарная точка.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01" name="Google Shape;601;p6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61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61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6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6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6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7" name="Google Shape;60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61"/>
          <p:cNvSpPr txBox="1"/>
          <p:nvPr>
            <p:ph type="title"/>
          </p:nvPr>
        </p:nvSpPr>
        <p:spPr>
          <a:xfrm>
            <a:off x="453899" y="1028200"/>
            <a:ext cx="7106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По мотивам прошлого занятия</a:t>
            </a:r>
            <a:endParaRPr/>
          </a:p>
        </p:txBody>
      </p:sp>
      <p:sp>
        <p:nvSpPr>
          <p:cNvPr id="609" name="Google Shape;609;p61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825" y="559184"/>
            <a:ext cx="6100763" cy="4064794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62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6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6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6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6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0" name="Google Shape;62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62"/>
          <p:cNvSpPr txBox="1"/>
          <p:nvPr/>
        </p:nvSpPr>
        <p:spPr>
          <a:xfrm>
            <a:off x="470475" y="1170000"/>
            <a:ext cx="6471300" cy="22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 startAt="2"/>
            </a:pPr>
            <a:r>
              <a:rPr b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Экстремум ФНП. Достаточное условие</a:t>
            </a:r>
            <a:endParaRPr b="1"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Теорема 2 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(достаточное условие экстремума).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если в стационарной точке </a:t>
            </a:r>
            <a:r>
              <a:rPr b="1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M</a:t>
            </a:r>
            <a:r>
              <a:rPr b="1" baseline="-25000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второй дифференциал положительно определенная квадратичная форма, то </a:t>
            </a:r>
            <a:r>
              <a:rPr b="1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M</a:t>
            </a:r>
            <a:r>
              <a:rPr b="1" baseline="-25000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- точка локального минимума, если второй дифференциал отрицательно определенная квадратичная форма, то </a:t>
            </a:r>
            <a:r>
              <a:rPr b="1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M</a:t>
            </a:r>
            <a:r>
              <a:rPr b="1" baseline="-25000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 - точка локального максимума.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22" name="Google Shape;622;p62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63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63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6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6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6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3" name="Google Shape;63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63"/>
          <p:cNvSpPr txBox="1"/>
          <p:nvPr/>
        </p:nvSpPr>
        <p:spPr>
          <a:xfrm>
            <a:off x="470475" y="1170000"/>
            <a:ext cx="5637300" cy="3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 startAt="2"/>
            </a:pPr>
            <a:r>
              <a:rPr b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Экстремум ФНП. Достаточное условие</a:t>
            </a:r>
            <a:endParaRPr b="1"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Критерий Сильвестра.</a:t>
            </a:r>
            <a:endParaRPr b="1"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Если матрица Гессе (матрица производных второго порядка) такая, что все ее главные миноры положительны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то второй дифференциал - положительно определенная квадратичная форма;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а если главные миноры нечетного порядка отрицательны, а четного - положительны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То второй дифференциал отрицательно определенная квадратичная форма.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35" name="Google Shape;635;p63"/>
          <p:cNvPicPr preferRelativeResize="0"/>
          <p:nvPr/>
        </p:nvPicPr>
        <p:blipFill rotWithShape="1">
          <a:blip r:embed="rId4">
            <a:alphaModFix/>
          </a:blip>
          <a:srcRect b="48992" l="24817" r="24812" t="43482"/>
          <a:stretch/>
        </p:blipFill>
        <p:spPr>
          <a:xfrm>
            <a:off x="1026925" y="2530479"/>
            <a:ext cx="2469050" cy="2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63"/>
          <p:cNvPicPr preferRelativeResize="0"/>
          <p:nvPr/>
        </p:nvPicPr>
        <p:blipFill rotWithShape="1">
          <a:blip r:embed="rId4">
            <a:alphaModFix/>
          </a:blip>
          <a:srcRect b="15992" l="24817" r="24812" t="76482"/>
          <a:stretch/>
        </p:blipFill>
        <p:spPr>
          <a:xfrm>
            <a:off x="1026925" y="3957004"/>
            <a:ext cx="2469050" cy="2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63"/>
          <p:cNvPicPr preferRelativeResize="0"/>
          <p:nvPr/>
        </p:nvPicPr>
        <p:blipFill rotWithShape="1">
          <a:blip r:embed="rId5">
            <a:alphaModFix/>
          </a:blip>
          <a:srcRect b="0" l="0" r="0" t="3512"/>
          <a:stretch/>
        </p:blipFill>
        <p:spPr>
          <a:xfrm>
            <a:off x="6173422" y="1846920"/>
            <a:ext cx="2514390" cy="204260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63"/>
          <p:cNvSpPr/>
          <p:nvPr/>
        </p:nvSpPr>
        <p:spPr>
          <a:xfrm>
            <a:off x="6107775" y="1778791"/>
            <a:ext cx="2682000" cy="2134200"/>
          </a:xfrm>
          <a:prstGeom prst="roundRect">
            <a:avLst>
              <a:gd fmla="val 3192" name="adj"/>
            </a:avLst>
          </a:prstGeom>
          <a:noFill/>
          <a:ln cap="flat" cmpd="sng" w="19050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63"/>
          <p:cNvSpPr/>
          <p:nvPr/>
        </p:nvSpPr>
        <p:spPr>
          <a:xfrm>
            <a:off x="6173422" y="1812640"/>
            <a:ext cx="1452000" cy="1189800"/>
          </a:xfrm>
          <a:prstGeom prst="roundRect">
            <a:avLst>
              <a:gd fmla="val 6385" name="adj"/>
            </a:avLst>
          </a:prstGeom>
          <a:noFill/>
          <a:ln cap="flat" cmpd="sng" w="1905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63"/>
          <p:cNvSpPr/>
          <p:nvPr/>
        </p:nvSpPr>
        <p:spPr>
          <a:xfrm>
            <a:off x="6173422" y="1812640"/>
            <a:ext cx="925500" cy="759000"/>
          </a:xfrm>
          <a:prstGeom prst="roundRect">
            <a:avLst>
              <a:gd fmla="val 8490" name="adj"/>
            </a:avLst>
          </a:prstGeom>
          <a:noFill/>
          <a:ln cap="flat" cmpd="sng" w="1905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63"/>
          <p:cNvSpPr/>
          <p:nvPr/>
        </p:nvSpPr>
        <p:spPr>
          <a:xfrm>
            <a:off x="6173422" y="1812640"/>
            <a:ext cx="411300" cy="312900"/>
          </a:xfrm>
          <a:prstGeom prst="roundRect">
            <a:avLst>
              <a:gd fmla="val 26522" name="adj"/>
            </a:avLst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63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4"/>
          <p:cNvSpPr txBox="1"/>
          <p:nvPr/>
        </p:nvSpPr>
        <p:spPr>
          <a:xfrm>
            <a:off x="453275" y="1667025"/>
            <a:ext cx="8212500" cy="10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Матрицу</a:t>
            </a:r>
            <a:endParaRPr b="1" i="1"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48" name="Google Shape;648;p6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64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64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6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6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6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4" name="Google Shape;65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64"/>
          <p:cNvSpPr txBox="1"/>
          <p:nvPr>
            <p:ph type="title"/>
          </p:nvPr>
        </p:nvSpPr>
        <p:spPr>
          <a:xfrm>
            <a:off x="453900" y="1028200"/>
            <a:ext cx="85572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Квадратичная форма</a:t>
            </a:r>
            <a:endParaRPr/>
          </a:p>
        </p:txBody>
      </p:sp>
      <p:pic>
        <p:nvPicPr>
          <p:cNvPr id="656" name="Google Shape;656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9441" y="2860245"/>
            <a:ext cx="4624140" cy="556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64"/>
          <p:cNvPicPr preferRelativeResize="0"/>
          <p:nvPr/>
        </p:nvPicPr>
        <p:blipFill rotWithShape="1">
          <a:blip r:embed="rId5">
            <a:alphaModFix/>
          </a:blip>
          <a:srcRect b="0" l="14632" r="0" t="0"/>
          <a:stretch/>
        </p:blipFill>
        <p:spPr>
          <a:xfrm>
            <a:off x="1305967" y="1628346"/>
            <a:ext cx="5796500" cy="384575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64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65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6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6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6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6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9" name="Google Shape;66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65"/>
          <p:cNvSpPr txBox="1"/>
          <p:nvPr/>
        </p:nvSpPr>
        <p:spPr>
          <a:xfrm>
            <a:off x="470475" y="1170000"/>
            <a:ext cx="6471300" cy="22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Пример.</a:t>
            </a:r>
            <a:endParaRPr b="1"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Квадратичная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форма                                  является положительно определенной квадратичной формой, так как                        во всех точках               кроме точки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71" name="Google Shape;671;p65"/>
          <p:cNvPicPr preferRelativeResize="0"/>
          <p:nvPr/>
        </p:nvPicPr>
        <p:blipFill rotWithShape="1">
          <a:blip r:embed="rId4">
            <a:alphaModFix/>
          </a:blip>
          <a:srcRect b="65963" l="53578" r="21045" t="0"/>
          <a:stretch/>
        </p:blipFill>
        <p:spPr>
          <a:xfrm>
            <a:off x="2450263" y="1589775"/>
            <a:ext cx="1421426" cy="28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65"/>
          <p:cNvPicPr preferRelativeResize="0"/>
          <p:nvPr/>
        </p:nvPicPr>
        <p:blipFill rotWithShape="1">
          <a:blip r:embed="rId4">
            <a:alphaModFix/>
          </a:blip>
          <a:srcRect b="3635" l="2342" r="79167" t="62328"/>
          <a:stretch/>
        </p:blipFill>
        <p:spPr>
          <a:xfrm>
            <a:off x="4628109" y="1881771"/>
            <a:ext cx="1035651" cy="28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65"/>
          <p:cNvPicPr preferRelativeResize="0"/>
          <p:nvPr/>
        </p:nvPicPr>
        <p:blipFill rotWithShape="1">
          <a:blip r:embed="rId4">
            <a:alphaModFix/>
          </a:blip>
          <a:srcRect b="3635" l="44146" r="44734" t="65182"/>
          <a:stretch/>
        </p:blipFill>
        <p:spPr>
          <a:xfrm>
            <a:off x="1105050" y="2171117"/>
            <a:ext cx="622850" cy="2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65"/>
          <p:cNvPicPr preferRelativeResize="0"/>
          <p:nvPr/>
        </p:nvPicPr>
        <p:blipFill rotWithShape="1">
          <a:blip r:embed="rId4">
            <a:alphaModFix/>
          </a:blip>
          <a:srcRect b="3635" l="74786" r="14094" t="65182"/>
          <a:stretch/>
        </p:blipFill>
        <p:spPr>
          <a:xfrm>
            <a:off x="2853016" y="2181163"/>
            <a:ext cx="622850" cy="2583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65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6"/>
          <p:cNvSpPr txBox="1"/>
          <p:nvPr/>
        </p:nvSpPr>
        <p:spPr>
          <a:xfrm>
            <a:off x="476250" y="2434971"/>
            <a:ext cx="8547900" cy="26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Область определения функции.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Частные производные: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Необходимое условие                                Находим стационарную точку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Пусть                                                                          то если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                      - точка минимума, если                                                                    - точка максимума.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81" name="Google Shape;681;p66"/>
          <p:cNvSpPr txBox="1"/>
          <p:nvPr/>
        </p:nvSpPr>
        <p:spPr>
          <a:xfrm>
            <a:off x="476250" y="2044900"/>
            <a:ext cx="85479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Задача.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Найти локальный экстремум 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82" name="Google Shape;682;p6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66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6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6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6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6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8" name="Google Shape;68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66"/>
          <p:cNvPicPr preferRelativeResize="0"/>
          <p:nvPr/>
        </p:nvPicPr>
        <p:blipFill rotWithShape="1">
          <a:blip r:embed="rId4">
            <a:alphaModFix/>
          </a:blip>
          <a:srcRect b="77842" l="59847" r="22189" t="15326"/>
          <a:stretch/>
        </p:blipFill>
        <p:spPr>
          <a:xfrm>
            <a:off x="3893292" y="2065000"/>
            <a:ext cx="1024676" cy="258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66"/>
          <p:cNvSpPr txBox="1"/>
          <p:nvPr>
            <p:ph type="title"/>
          </p:nvPr>
        </p:nvSpPr>
        <p:spPr>
          <a:xfrm>
            <a:off x="453900" y="1028200"/>
            <a:ext cx="6749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Локальный экстремум функции двух переменных</a:t>
            </a:r>
            <a:endParaRPr/>
          </a:p>
        </p:txBody>
      </p:sp>
      <p:pic>
        <p:nvPicPr>
          <p:cNvPr id="691" name="Google Shape;691;p66"/>
          <p:cNvPicPr preferRelativeResize="0"/>
          <p:nvPr/>
        </p:nvPicPr>
        <p:blipFill rotWithShape="1">
          <a:blip r:embed="rId4">
            <a:alphaModFix/>
          </a:blip>
          <a:srcRect b="57650" l="42429" r="24285" t="30401"/>
          <a:stretch/>
        </p:blipFill>
        <p:spPr>
          <a:xfrm>
            <a:off x="3119175" y="2904200"/>
            <a:ext cx="1898699" cy="45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66"/>
          <p:cNvPicPr preferRelativeResize="0"/>
          <p:nvPr/>
        </p:nvPicPr>
        <p:blipFill rotWithShape="1">
          <a:blip r:embed="rId4">
            <a:alphaModFix/>
          </a:blip>
          <a:srcRect b="46491" l="40270" r="36481" t="41560"/>
          <a:stretch/>
        </p:blipFill>
        <p:spPr>
          <a:xfrm>
            <a:off x="2973490" y="3415500"/>
            <a:ext cx="1326151" cy="45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66"/>
          <p:cNvPicPr preferRelativeResize="0"/>
          <p:nvPr/>
        </p:nvPicPr>
        <p:blipFill rotWithShape="1">
          <a:blip r:embed="rId4">
            <a:alphaModFix/>
          </a:blip>
          <a:srcRect b="40398" l="34686" r="59854" t="51124"/>
          <a:stretch/>
        </p:blipFill>
        <p:spPr>
          <a:xfrm>
            <a:off x="7116754" y="3499783"/>
            <a:ext cx="311424" cy="32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66"/>
          <p:cNvPicPr preferRelativeResize="0"/>
          <p:nvPr/>
        </p:nvPicPr>
        <p:blipFill rotWithShape="1">
          <a:blip r:embed="rId4">
            <a:alphaModFix/>
          </a:blip>
          <a:srcRect b="27094" l="16119" r="28583" t="59756"/>
          <a:stretch/>
        </p:blipFill>
        <p:spPr>
          <a:xfrm>
            <a:off x="1516900" y="3936850"/>
            <a:ext cx="3154376" cy="4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66"/>
          <p:cNvPicPr preferRelativeResize="0"/>
          <p:nvPr/>
        </p:nvPicPr>
        <p:blipFill rotWithShape="1">
          <a:blip r:embed="rId4">
            <a:alphaModFix/>
          </a:blip>
          <a:srcRect b="15956" l="1968" r="55237" t="72094"/>
          <a:stretch/>
        </p:blipFill>
        <p:spPr>
          <a:xfrm>
            <a:off x="5515149" y="3962150"/>
            <a:ext cx="2441199" cy="45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66"/>
          <p:cNvPicPr preferRelativeResize="0"/>
          <p:nvPr/>
        </p:nvPicPr>
        <p:blipFill rotWithShape="1">
          <a:blip r:embed="rId4">
            <a:alphaModFix/>
          </a:blip>
          <a:srcRect b="2621" l="10070" r="38153" t="84228"/>
          <a:stretch/>
        </p:blipFill>
        <p:spPr>
          <a:xfrm>
            <a:off x="3676750" y="4454797"/>
            <a:ext cx="2953550" cy="4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66"/>
          <p:cNvPicPr preferRelativeResize="0"/>
          <p:nvPr/>
        </p:nvPicPr>
        <p:blipFill rotWithShape="1">
          <a:blip r:embed="rId4">
            <a:alphaModFix/>
          </a:blip>
          <a:srcRect b="19129" l="44761" r="46695" t="74039"/>
          <a:stretch/>
        </p:blipFill>
        <p:spPr>
          <a:xfrm>
            <a:off x="971000" y="4571779"/>
            <a:ext cx="487375" cy="258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66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6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67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6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6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6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6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9" name="Google Shape;70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67"/>
          <p:cNvSpPr txBox="1"/>
          <p:nvPr>
            <p:ph type="title"/>
          </p:nvPr>
        </p:nvSpPr>
        <p:spPr>
          <a:xfrm>
            <a:off x="453900" y="1028200"/>
            <a:ext cx="85572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*Полуопределенные квадратичные формы</a:t>
            </a:r>
            <a:endParaRPr/>
          </a:p>
        </p:txBody>
      </p:sp>
      <p:sp>
        <p:nvSpPr>
          <p:cNvPr id="711" name="Google Shape;711;p67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Введение в математический анализ</a:t>
            </a:r>
            <a:endParaRPr b="0" sz="200">
              <a:solidFill>
                <a:srgbClr val="684AE0"/>
              </a:solidFill>
            </a:endParaRPr>
          </a:p>
        </p:txBody>
      </p:sp>
      <p:sp>
        <p:nvSpPr>
          <p:cNvPr id="712" name="Google Shape;712;p67"/>
          <p:cNvSpPr txBox="1"/>
          <p:nvPr/>
        </p:nvSpPr>
        <p:spPr>
          <a:xfrm>
            <a:off x="453275" y="1667025"/>
            <a:ext cx="8292900" cy="3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Если гессиан полуопределен, то это может быть и точка перегиба. Нужны дополнительные исследования, которые могут быть проведены по одному из следующих вариантов: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rPr lang="ru" sz="1500" u="sng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Понижение порядка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. Делается замена переменных. Например, для функции двух переменных это</a:t>
            </a:r>
            <a:r>
              <a:rPr lang="ru" sz="1500">
                <a:solidFill>
                  <a:schemeClr val="accent2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i="1" lang="ru" sz="1500">
                <a:solidFill>
                  <a:schemeClr val="accent2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y=x</a:t>
            </a:r>
            <a:r>
              <a:rPr b="1" lang="ru" sz="1500">
                <a:solidFill>
                  <a:schemeClr val="accent2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,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в итоге получаем функцию одного переменного </a:t>
            </a:r>
            <a:r>
              <a:rPr b="1"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x.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b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Далее исследуется поведение функции на прямых </a:t>
            </a:r>
            <a:r>
              <a:rPr b="1" i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y=x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и </a:t>
            </a:r>
            <a:r>
              <a:rPr b="1" i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y=-x</a:t>
            </a:r>
            <a:r>
              <a:rPr b="1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если в первом случае функция в исследуемой точке представляет собой </a:t>
            </a:r>
            <a:r>
              <a:rPr lang="ru" sz="1500">
                <a:solidFill>
                  <a:srgbClr val="4A86E8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седловую точку.</a:t>
            </a:r>
            <a:endParaRPr sz="1500">
              <a:solidFill>
                <a:srgbClr val="4A86E8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Нахождение </a:t>
            </a:r>
            <a:r>
              <a:rPr lang="ru" sz="1500">
                <a:solidFill>
                  <a:srgbClr val="4A86E8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собственных значений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гессиана. Если все значения положительные, функция в исследуемой точке имеет минимум, если все отрицательные - имеет максимум.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Исследование функции </a:t>
            </a:r>
            <a:r>
              <a:rPr i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f(x)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в окрестности точки </a:t>
            </a:r>
            <a:r>
              <a:rPr b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𝜀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. Переменные</a:t>
            </a:r>
            <a:r>
              <a:rPr lang="ru" sz="1500">
                <a:solidFill>
                  <a:schemeClr val="accent5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i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x</a:t>
            </a:r>
            <a:r>
              <a:rPr b="1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заменяются на</a:t>
            </a:r>
            <a:r>
              <a:rPr b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x</a:t>
            </a:r>
            <a:r>
              <a:rPr b="1" baseline="-25000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b="1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+</a:t>
            </a:r>
            <a:r>
              <a:rPr b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𝜀.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Далее необходимо доказать, что функция</a:t>
            </a:r>
            <a:r>
              <a:rPr b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f(x</a:t>
            </a:r>
            <a:r>
              <a:rPr b="1" baseline="-25000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b="1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+</a:t>
            </a:r>
            <a:r>
              <a:rPr b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𝜀</a:t>
            </a:r>
            <a:r>
              <a:rPr b="1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от одной переменной </a:t>
            </a:r>
            <a:r>
              <a:rPr b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𝜀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, либо больше нуля ( тогда </a:t>
            </a:r>
            <a:r>
              <a:rPr b="1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x</a:t>
            </a:r>
            <a:r>
              <a:rPr b="1" baseline="-25000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точка минимума), либо меньше нуля (тогда</a:t>
            </a:r>
            <a:r>
              <a:rPr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x</a:t>
            </a:r>
            <a:r>
              <a:rPr b="1" baseline="-25000" i="1"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точка максимума).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6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68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6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6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6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6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3" name="Google Shape;72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36933" y="759025"/>
            <a:ext cx="5046228" cy="3608812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68"/>
          <p:cNvSpPr/>
          <p:nvPr/>
        </p:nvSpPr>
        <p:spPr>
          <a:xfrm>
            <a:off x="3809538" y="4425850"/>
            <a:ext cx="1524900" cy="546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ru" sz="1800" u="none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График</a:t>
            </a:r>
            <a:endParaRPr i="0" sz="1800" u="none" cap="none" strike="noStrike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26" name="Google Shape;726;p68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6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69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69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6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6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6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7" name="Google Shape;73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69"/>
          <p:cNvPicPr preferRelativeResize="0"/>
          <p:nvPr/>
        </p:nvPicPr>
        <p:blipFill rotWithShape="1">
          <a:blip r:embed="rId4">
            <a:alphaModFix/>
          </a:blip>
          <a:srcRect b="2720" l="8390" r="21806" t="27530"/>
          <a:stretch/>
        </p:blipFill>
        <p:spPr>
          <a:xfrm>
            <a:off x="2985875" y="1109200"/>
            <a:ext cx="3172249" cy="3838776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69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7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70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7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7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7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7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0" name="Google Shape;75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5150" y="1170000"/>
            <a:ext cx="5633900" cy="33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70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7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71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71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7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7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7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3" name="Google Shape;76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71"/>
          <p:cNvPicPr preferRelativeResize="0"/>
          <p:nvPr/>
        </p:nvPicPr>
        <p:blipFill rotWithShape="1">
          <a:blip r:embed="rId4">
            <a:alphaModFix/>
          </a:blip>
          <a:srcRect b="2680" l="5148" r="14909" t="26956"/>
          <a:stretch/>
        </p:blipFill>
        <p:spPr>
          <a:xfrm>
            <a:off x="2847137" y="1116067"/>
            <a:ext cx="3275100" cy="3741176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71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26" name="Google Shape;226;p36"/>
          <p:cNvSpPr txBox="1"/>
          <p:nvPr/>
        </p:nvSpPr>
        <p:spPr>
          <a:xfrm>
            <a:off x="400475" y="212756"/>
            <a:ext cx="7875900" cy="6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2C2D30"/>
                </a:solidFill>
                <a:latin typeface="Roboto"/>
                <a:ea typeface="Roboto"/>
                <a:cs typeface="Roboto"/>
                <a:sym typeface="Roboto"/>
              </a:rPr>
              <a:t>2. Найти экстремумы функций (если они есть)</a:t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2C2D30"/>
                </a:solidFill>
                <a:latin typeface="Roboto"/>
                <a:ea typeface="Roboto"/>
                <a:cs typeface="Roboto"/>
                <a:sym typeface="Roboto"/>
              </a:rPr>
              <a:t>1) y = |2x|</a:t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2C2D30"/>
                </a:solidFill>
                <a:latin typeface="Roboto"/>
                <a:ea typeface="Roboto"/>
                <a:cs typeface="Roboto"/>
                <a:sym typeface="Roboto"/>
              </a:rPr>
              <a:t>Необходимое  условие: y'=|2x|/x=2|x|/x</a:t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2C2D30"/>
                </a:solidFill>
                <a:latin typeface="Roboto"/>
                <a:ea typeface="Roboto"/>
                <a:cs typeface="Roboto"/>
                <a:sym typeface="Roboto"/>
              </a:rPr>
              <a:t>в нуле производной не существует</a:t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2C2D30"/>
                </a:solidFill>
                <a:latin typeface="Roboto"/>
                <a:ea typeface="Roboto"/>
                <a:cs typeface="Roboto"/>
                <a:sym typeface="Roboto"/>
              </a:rPr>
              <a:t>Достаточное условие: производная функции существует в окрестности точки и меняет свой знак при переходе через нее</a:t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2C2D30"/>
                </a:solidFill>
                <a:latin typeface="Roboto"/>
                <a:ea typeface="Roboto"/>
                <a:cs typeface="Roboto"/>
                <a:sym typeface="Roboto"/>
              </a:rPr>
              <a:t>0 - экстремум (минимум)</a:t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7" name="Google Shape;22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825" y="2364263"/>
            <a:ext cx="3641539" cy="240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7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72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7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7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7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7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6" name="Google Shape;77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3362" y="1170011"/>
            <a:ext cx="5633901" cy="3619103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72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7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73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73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7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7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7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9" name="Google Shape;78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73"/>
          <p:cNvPicPr preferRelativeResize="0"/>
          <p:nvPr/>
        </p:nvPicPr>
        <p:blipFill rotWithShape="1">
          <a:blip r:embed="rId4">
            <a:alphaModFix/>
          </a:blip>
          <a:srcRect b="2584" l="6613" r="11733" t="27180"/>
          <a:stretch/>
        </p:blipFill>
        <p:spPr>
          <a:xfrm>
            <a:off x="2959616" y="1100596"/>
            <a:ext cx="3224749" cy="3796075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73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74"/>
          <p:cNvSpPr txBox="1"/>
          <p:nvPr/>
        </p:nvSpPr>
        <p:spPr>
          <a:xfrm>
            <a:off x="453275" y="1667025"/>
            <a:ext cx="8212500" cy="10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Задача. </a:t>
            </a:r>
            <a:endParaRPr b="1"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Найти экстремум функции </a:t>
            </a:r>
            <a:r>
              <a:rPr b="1"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f(x)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, при условии что переменные </a:t>
            </a:r>
            <a:r>
              <a:rPr b="1"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x</a:t>
            </a:r>
            <a:r>
              <a:rPr b="1" baseline="-25000"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r>
              <a:rPr b="1"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,x</a:t>
            </a:r>
            <a:r>
              <a:rPr b="1" baseline="-25000"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r>
              <a:rPr b="1"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, … ,x</a:t>
            </a:r>
            <a:r>
              <a:rPr b="1" baseline="-25000"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n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связаны соотношениями:</a:t>
            </a:r>
            <a:endParaRPr b="1" i="1"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97" name="Google Shape;797;p7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74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74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7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7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7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3" name="Google Shape;80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74"/>
          <p:cNvSpPr txBox="1"/>
          <p:nvPr>
            <p:ph type="title"/>
          </p:nvPr>
        </p:nvSpPr>
        <p:spPr>
          <a:xfrm>
            <a:off x="453900" y="1028200"/>
            <a:ext cx="85572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Условный экстремум</a:t>
            </a:r>
            <a:endParaRPr/>
          </a:p>
        </p:txBody>
      </p:sp>
      <p:pic>
        <p:nvPicPr>
          <p:cNvPr id="805" name="Google Shape;805;p74"/>
          <p:cNvPicPr preferRelativeResize="0"/>
          <p:nvPr/>
        </p:nvPicPr>
        <p:blipFill rotWithShape="1">
          <a:blip r:embed="rId4">
            <a:alphaModFix/>
          </a:blip>
          <a:srcRect b="8065" l="0" r="0" t="53834"/>
          <a:stretch/>
        </p:blipFill>
        <p:spPr>
          <a:xfrm>
            <a:off x="476250" y="2860250"/>
            <a:ext cx="4660251" cy="1215550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74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7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75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7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7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7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7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7" name="Google Shape;81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75"/>
          <p:cNvSpPr txBox="1"/>
          <p:nvPr>
            <p:ph type="title"/>
          </p:nvPr>
        </p:nvSpPr>
        <p:spPr>
          <a:xfrm>
            <a:off x="453900" y="1028200"/>
            <a:ext cx="85572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Исследование функции на условный экстремум</a:t>
            </a:r>
            <a:endParaRPr/>
          </a:p>
        </p:txBody>
      </p:sp>
      <p:pic>
        <p:nvPicPr>
          <p:cNvPr id="819" name="Google Shape;819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6056" y="2352103"/>
            <a:ext cx="3372621" cy="439291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75"/>
          <p:cNvSpPr/>
          <p:nvPr/>
        </p:nvSpPr>
        <p:spPr>
          <a:xfrm>
            <a:off x="465380" y="2300700"/>
            <a:ext cx="3573000" cy="542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ru" sz="1500" u="none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Функция Лагранжа</a:t>
            </a:r>
            <a:endParaRPr i="0" sz="1500" u="none" cap="none" strike="noStrike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21" name="Google Shape;821;p75"/>
          <p:cNvSpPr/>
          <p:nvPr/>
        </p:nvSpPr>
        <p:spPr>
          <a:xfrm>
            <a:off x="453900" y="3790051"/>
            <a:ext cx="3573000" cy="542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ru" sz="1500" u="none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Необходимые условия экстремума</a:t>
            </a:r>
            <a:endParaRPr i="0" sz="1500" u="none" cap="none" strike="noStrike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22" name="Google Shape;822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9363" y="3505001"/>
            <a:ext cx="1584175" cy="1272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75"/>
          <p:cNvPicPr preferRelativeResize="0"/>
          <p:nvPr/>
        </p:nvPicPr>
        <p:blipFill rotWithShape="1">
          <a:blip r:embed="rId6">
            <a:alphaModFix/>
          </a:blip>
          <a:srcRect b="0" l="2420" r="5183" t="0"/>
          <a:stretch/>
        </p:blipFill>
        <p:spPr>
          <a:xfrm>
            <a:off x="4852100" y="2250525"/>
            <a:ext cx="3938050" cy="642450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75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7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76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7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7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7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7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5" name="Google Shape;83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76"/>
          <p:cNvSpPr/>
          <p:nvPr/>
        </p:nvSpPr>
        <p:spPr>
          <a:xfrm>
            <a:off x="1383451" y="3749330"/>
            <a:ext cx="6377100" cy="1034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ru" sz="1500" u="none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 в стационарной точке </a:t>
            </a:r>
            <a:r>
              <a:rPr b="1" i="0" lang="ru" sz="1500" u="none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определитель матрицы A &gt; 0</a:t>
            </a:r>
            <a:r>
              <a:rPr i="0" lang="ru" sz="1500" u="none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, то в этой точке у функции </a:t>
            </a:r>
            <a:r>
              <a:rPr b="1" i="0" lang="ru" sz="1500" u="none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максимум.</a:t>
            </a:r>
            <a:endParaRPr i="0" sz="1500" u="none" cap="none" strike="noStrike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ru" sz="1500" u="none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 в стационарной точке </a:t>
            </a:r>
            <a:r>
              <a:rPr b="1" i="0" lang="ru" sz="1500" u="none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определитель матрицы A &lt; 0</a:t>
            </a:r>
            <a:r>
              <a:rPr i="0" lang="ru" sz="1500" u="none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, то в этой точке у функции </a:t>
            </a:r>
            <a:r>
              <a:rPr b="1" i="0" lang="ru" sz="1500" u="none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минимум.</a:t>
            </a:r>
            <a:endParaRPr i="0" sz="1500" u="none" cap="none" strike="noStrike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37" name="Google Shape;837;p76"/>
          <p:cNvSpPr/>
          <p:nvPr/>
        </p:nvSpPr>
        <p:spPr>
          <a:xfrm>
            <a:off x="2877141" y="934251"/>
            <a:ext cx="3389700" cy="432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ru" sz="1500" u="none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Достаточные  условия экстремума</a:t>
            </a:r>
            <a:endParaRPr i="0" sz="1500" u="none" cap="none" strike="noStrike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38" name="Google Shape;838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3110" y="1774051"/>
            <a:ext cx="3999632" cy="1568075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76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7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77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7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7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7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7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0" name="Google Shape;85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77"/>
          <p:cNvSpPr txBox="1"/>
          <p:nvPr>
            <p:ph type="title"/>
          </p:nvPr>
        </p:nvSpPr>
        <p:spPr>
          <a:xfrm>
            <a:off x="453900" y="1028200"/>
            <a:ext cx="7914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Условный экстремум (метод множителей Лагранжа)</a:t>
            </a:r>
            <a:endParaRPr/>
          </a:p>
        </p:txBody>
      </p:sp>
      <p:sp>
        <p:nvSpPr>
          <p:cNvPr id="852" name="Google Shape;852;p77"/>
          <p:cNvSpPr txBox="1"/>
          <p:nvPr/>
        </p:nvSpPr>
        <p:spPr>
          <a:xfrm>
            <a:off x="453275" y="2044896"/>
            <a:ext cx="82125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Найти длину </a:t>
            </a:r>
            <a:r>
              <a:rPr b="1"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x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и ширину </a:t>
            </a:r>
            <a:r>
              <a:rPr b="1"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y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прямоугольника при заданном периметре </a:t>
            </a:r>
            <a:r>
              <a:rPr b="1"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P=144 cm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, при которых данный прямоугольник имеет наибольшую площадь </a:t>
            </a:r>
            <a:r>
              <a:rPr b="1"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S.</a:t>
            </a:r>
            <a:endParaRPr b="1" i="1"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53" name="Google Shape;853;p77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7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78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7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7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7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7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4" name="Google Shape;86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78"/>
          <p:cNvSpPr txBox="1"/>
          <p:nvPr>
            <p:ph type="title"/>
          </p:nvPr>
        </p:nvSpPr>
        <p:spPr>
          <a:xfrm>
            <a:off x="453900" y="1028200"/>
            <a:ext cx="7914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Условный экстремум (метод множителей Лагранжа)</a:t>
            </a:r>
            <a:endParaRPr/>
          </a:p>
        </p:txBody>
      </p:sp>
      <p:sp>
        <p:nvSpPr>
          <p:cNvPr id="866" name="Google Shape;866;p78"/>
          <p:cNvSpPr txBox="1"/>
          <p:nvPr/>
        </p:nvSpPr>
        <p:spPr>
          <a:xfrm>
            <a:off x="453275" y="2044896"/>
            <a:ext cx="82125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Найти длину </a:t>
            </a:r>
            <a:r>
              <a:rPr b="1"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x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и ширину </a:t>
            </a:r>
            <a:r>
              <a:rPr b="1"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y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прямоугольника при заданном периметре </a:t>
            </a:r>
            <a:r>
              <a:rPr b="1"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P=144 cm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, при которых данный прямоугольник имеет наибольшую площадь </a:t>
            </a:r>
            <a:r>
              <a:rPr b="1"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S.</a:t>
            </a:r>
            <a:endParaRPr b="1" i="1"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67" name="Google Shape;867;p78"/>
          <p:cNvPicPr preferRelativeResize="0"/>
          <p:nvPr/>
        </p:nvPicPr>
        <p:blipFill rotWithShape="1">
          <a:blip r:embed="rId4">
            <a:alphaModFix/>
          </a:blip>
          <a:srcRect b="0" l="0" r="0" t="59646"/>
          <a:stretch/>
        </p:blipFill>
        <p:spPr>
          <a:xfrm>
            <a:off x="1019175" y="2990325"/>
            <a:ext cx="7089251" cy="13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78"/>
          <p:cNvPicPr preferRelativeResize="0"/>
          <p:nvPr/>
        </p:nvPicPr>
        <p:blipFill rotWithShape="1">
          <a:blip r:embed="rId5">
            <a:alphaModFix/>
          </a:blip>
          <a:srcRect b="0" l="59329" r="0" t="0"/>
          <a:stretch/>
        </p:blipFill>
        <p:spPr>
          <a:xfrm>
            <a:off x="6109323" y="3118617"/>
            <a:ext cx="1362339" cy="410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78"/>
          <p:cNvPicPr preferRelativeResize="0"/>
          <p:nvPr/>
        </p:nvPicPr>
        <p:blipFill rotWithShape="1">
          <a:blip r:embed="rId5">
            <a:alphaModFix/>
          </a:blip>
          <a:srcRect b="0" l="0" r="73787" t="0"/>
          <a:stretch/>
        </p:blipFill>
        <p:spPr>
          <a:xfrm>
            <a:off x="2116569" y="3132746"/>
            <a:ext cx="877944" cy="410010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78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7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79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79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7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7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7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1" name="Google Shape;88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79"/>
          <p:cNvPicPr preferRelativeResize="0"/>
          <p:nvPr/>
        </p:nvPicPr>
        <p:blipFill rotWithShape="1">
          <a:blip r:embed="rId4">
            <a:alphaModFix/>
          </a:blip>
          <a:srcRect b="0" l="0" r="0" t="53423"/>
          <a:stretch/>
        </p:blipFill>
        <p:spPr>
          <a:xfrm>
            <a:off x="1167575" y="2939675"/>
            <a:ext cx="6808876" cy="1706575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79"/>
          <p:cNvSpPr txBox="1"/>
          <p:nvPr>
            <p:ph type="title"/>
          </p:nvPr>
        </p:nvSpPr>
        <p:spPr>
          <a:xfrm>
            <a:off x="453900" y="1028200"/>
            <a:ext cx="7914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Условный экстремум (метод множителей Лагранжа)</a:t>
            </a:r>
            <a:endParaRPr/>
          </a:p>
        </p:txBody>
      </p:sp>
      <p:sp>
        <p:nvSpPr>
          <p:cNvPr id="884" name="Google Shape;884;p79"/>
          <p:cNvSpPr txBox="1"/>
          <p:nvPr/>
        </p:nvSpPr>
        <p:spPr>
          <a:xfrm>
            <a:off x="453275" y="2044896"/>
            <a:ext cx="82125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Найти длину </a:t>
            </a:r>
            <a:r>
              <a:rPr b="1"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x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и ширину </a:t>
            </a:r>
            <a:r>
              <a:rPr b="1"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y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прямоугольника при заданном периметре </a:t>
            </a:r>
            <a:r>
              <a:rPr b="1"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P=144 cm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, при которых данный прямоугольник имеет наибольшую площадь </a:t>
            </a:r>
            <a:r>
              <a:rPr b="1" i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S.</a:t>
            </a:r>
            <a:endParaRPr b="1" i="1"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85" name="Google Shape;885;p79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8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80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8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8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8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8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6" name="Google Shape;89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80"/>
          <p:cNvPicPr preferRelativeResize="0"/>
          <p:nvPr/>
        </p:nvPicPr>
        <p:blipFill rotWithShape="1">
          <a:blip r:embed="rId4">
            <a:alphaModFix/>
          </a:blip>
          <a:srcRect b="0" l="14900" r="0" t="19237"/>
          <a:stretch/>
        </p:blipFill>
        <p:spPr>
          <a:xfrm>
            <a:off x="2160850" y="1840730"/>
            <a:ext cx="4822300" cy="3156115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80"/>
          <p:cNvSpPr txBox="1"/>
          <p:nvPr>
            <p:ph type="title"/>
          </p:nvPr>
        </p:nvSpPr>
        <p:spPr>
          <a:xfrm>
            <a:off x="453900" y="1028200"/>
            <a:ext cx="7914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Условный экстремум (метод множителей Лагранжа)</a:t>
            </a:r>
            <a:endParaRPr/>
          </a:p>
        </p:txBody>
      </p:sp>
      <p:sp>
        <p:nvSpPr>
          <p:cNvPr id="899" name="Google Shape;899;p80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8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81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81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8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8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8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0" name="Google Shape;91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81"/>
          <p:cNvPicPr preferRelativeResize="0"/>
          <p:nvPr/>
        </p:nvPicPr>
        <p:blipFill rotWithShape="1">
          <a:blip r:embed="rId4">
            <a:alphaModFix/>
          </a:blip>
          <a:srcRect b="0" l="0" r="0" t="23809"/>
          <a:stretch/>
        </p:blipFill>
        <p:spPr>
          <a:xfrm>
            <a:off x="1247650" y="2055425"/>
            <a:ext cx="6316900" cy="2443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2" name="Google Shape;912;p81"/>
          <p:cNvCxnSpPr/>
          <p:nvPr/>
        </p:nvCxnSpPr>
        <p:spPr>
          <a:xfrm rot="10800000">
            <a:off x="5385800" y="2140135"/>
            <a:ext cx="0" cy="701700"/>
          </a:xfrm>
          <a:prstGeom prst="straightConnector1">
            <a:avLst/>
          </a:prstGeom>
          <a:noFill/>
          <a:ln cap="flat" cmpd="sng" w="28575">
            <a:solidFill>
              <a:srgbClr val="684AE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3" name="Google Shape;913;p81"/>
          <p:cNvCxnSpPr/>
          <p:nvPr/>
        </p:nvCxnSpPr>
        <p:spPr>
          <a:xfrm rot="10800000">
            <a:off x="4503093" y="2140135"/>
            <a:ext cx="0" cy="701700"/>
          </a:xfrm>
          <a:prstGeom prst="straightConnector1">
            <a:avLst/>
          </a:prstGeom>
          <a:noFill/>
          <a:ln cap="flat" cmpd="sng" w="28575">
            <a:solidFill>
              <a:srgbClr val="684AE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4" name="Google Shape;914;p81"/>
          <p:cNvSpPr txBox="1"/>
          <p:nvPr/>
        </p:nvSpPr>
        <p:spPr>
          <a:xfrm>
            <a:off x="4350614" y="1983600"/>
            <a:ext cx="1443600" cy="9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800"/>
              <a:buFont typeface="Times New Roman"/>
              <a:buChar char="+"/>
            </a:pPr>
            <a:r>
              <a:rPr b="1" lang="ru" sz="1800">
                <a:solidFill>
                  <a:srgbClr val="684AE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−   +</a:t>
            </a:r>
            <a:endParaRPr b="1" sz="1800">
              <a:solidFill>
                <a:srgbClr val="684AE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800"/>
              <a:buFont typeface="Times New Roman"/>
              <a:buChar char="−"/>
            </a:pPr>
            <a:r>
              <a:rPr b="1" lang="ru" sz="1800">
                <a:solidFill>
                  <a:srgbClr val="684AE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+   −</a:t>
            </a:r>
            <a:endParaRPr b="1" sz="1800">
              <a:solidFill>
                <a:srgbClr val="684AE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800"/>
              <a:buFont typeface="Times New Roman"/>
              <a:buChar char="+"/>
            </a:pPr>
            <a:r>
              <a:rPr b="1" lang="ru" sz="1800">
                <a:solidFill>
                  <a:srgbClr val="684AE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−   +</a:t>
            </a:r>
            <a:endParaRPr b="1" sz="1800">
              <a:solidFill>
                <a:srgbClr val="684AE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5" name="Google Shape;915;p81"/>
          <p:cNvSpPr txBox="1"/>
          <p:nvPr>
            <p:ph type="title"/>
          </p:nvPr>
        </p:nvSpPr>
        <p:spPr>
          <a:xfrm>
            <a:off x="453900" y="1028200"/>
            <a:ext cx="7914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Условный экстремум (метод множителей Лагранжа)</a:t>
            </a:r>
            <a:endParaRPr/>
          </a:p>
        </p:txBody>
      </p:sp>
      <p:sp>
        <p:nvSpPr>
          <p:cNvPr id="916" name="Google Shape;916;p81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34" name="Google Shape;234;p37"/>
          <p:cNvSpPr txBox="1"/>
          <p:nvPr/>
        </p:nvSpPr>
        <p:spPr>
          <a:xfrm>
            <a:off x="158550" y="250294"/>
            <a:ext cx="8826900" cy="6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2C2D30"/>
                </a:solidFill>
                <a:latin typeface="Roboto"/>
                <a:ea typeface="Roboto"/>
                <a:cs typeface="Roboto"/>
                <a:sym typeface="Roboto"/>
              </a:rPr>
              <a:t>2) y=xˆ3</a:t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2C2D30"/>
                </a:solidFill>
                <a:latin typeface="Roboto"/>
                <a:ea typeface="Roboto"/>
                <a:cs typeface="Roboto"/>
                <a:sym typeface="Roboto"/>
              </a:rPr>
              <a:t>Необходимое  условие: y'=3xˆ2 = 0</a:t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2C2D30"/>
                </a:solidFill>
                <a:latin typeface="Roboto"/>
                <a:ea typeface="Roboto"/>
                <a:cs typeface="Roboto"/>
                <a:sym typeface="Roboto"/>
              </a:rPr>
              <a:t>существует стационарная точка - 0</a:t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2C2D30"/>
                </a:solidFill>
                <a:latin typeface="Roboto"/>
                <a:ea typeface="Roboto"/>
                <a:cs typeface="Roboto"/>
                <a:sym typeface="Roboto"/>
              </a:rPr>
              <a:t>Достаточное условие: производная существует в окрестности точки</a:t>
            </a:r>
            <a:r>
              <a:rPr lang="ru" sz="2000">
                <a:solidFill>
                  <a:schemeClr val="dk1"/>
                </a:solidFill>
              </a:rPr>
              <a:t>, но не меняет свой знак при переходе через нее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</a:rPr>
              <a:t>0 - не является экстремумом (точка перегиба)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35" name="Google Shape;2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5599" y="3001201"/>
            <a:ext cx="2984825" cy="188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8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82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8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8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8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8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7" name="Google Shape;92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82"/>
          <p:cNvPicPr preferRelativeResize="0"/>
          <p:nvPr/>
        </p:nvPicPr>
        <p:blipFill rotWithShape="1">
          <a:blip r:embed="rId4">
            <a:alphaModFix/>
          </a:blip>
          <a:srcRect b="0" l="6933" r="0" t="20331"/>
          <a:stretch/>
        </p:blipFill>
        <p:spPr>
          <a:xfrm>
            <a:off x="1998349" y="2008100"/>
            <a:ext cx="5147299" cy="29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82"/>
          <p:cNvSpPr txBox="1"/>
          <p:nvPr>
            <p:ph type="title"/>
          </p:nvPr>
        </p:nvSpPr>
        <p:spPr>
          <a:xfrm>
            <a:off x="453900" y="1028200"/>
            <a:ext cx="7914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Условный экстремум (метод множителей Лагранжа)</a:t>
            </a:r>
            <a:endParaRPr/>
          </a:p>
        </p:txBody>
      </p:sp>
      <p:sp>
        <p:nvSpPr>
          <p:cNvPr id="930" name="Google Shape;930;p82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8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83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83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8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8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8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1" name="Google Shape;94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83"/>
          <p:cNvPicPr preferRelativeResize="0"/>
          <p:nvPr/>
        </p:nvPicPr>
        <p:blipFill rotWithShape="1">
          <a:blip r:embed="rId4">
            <a:alphaModFix/>
          </a:blip>
          <a:srcRect b="0" l="0" r="0" t="21104"/>
          <a:stretch/>
        </p:blipFill>
        <p:spPr>
          <a:xfrm>
            <a:off x="1559350" y="1876741"/>
            <a:ext cx="6025300" cy="3152999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83"/>
          <p:cNvSpPr txBox="1"/>
          <p:nvPr>
            <p:ph type="title"/>
          </p:nvPr>
        </p:nvSpPr>
        <p:spPr>
          <a:xfrm>
            <a:off x="453900" y="1028200"/>
            <a:ext cx="7914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Условный экстремум (метод множителей Лагранжа)</a:t>
            </a:r>
            <a:endParaRPr/>
          </a:p>
        </p:txBody>
      </p:sp>
      <p:sp>
        <p:nvSpPr>
          <p:cNvPr id="944" name="Google Shape;944;p83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8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84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84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8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8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8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5" name="Google Shape;95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84"/>
          <p:cNvPicPr preferRelativeResize="0"/>
          <p:nvPr/>
        </p:nvPicPr>
        <p:blipFill rotWithShape="1">
          <a:blip r:embed="rId4">
            <a:alphaModFix/>
          </a:blip>
          <a:srcRect b="0" l="0" r="0" t="19903"/>
          <a:stretch/>
        </p:blipFill>
        <p:spPr>
          <a:xfrm>
            <a:off x="1737467" y="2225725"/>
            <a:ext cx="5669067" cy="2713799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84"/>
          <p:cNvSpPr txBox="1"/>
          <p:nvPr>
            <p:ph type="title"/>
          </p:nvPr>
        </p:nvSpPr>
        <p:spPr>
          <a:xfrm>
            <a:off x="453900" y="1028200"/>
            <a:ext cx="7914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Условный экстремум (метод множителей Лагранжа)</a:t>
            </a:r>
            <a:endParaRPr/>
          </a:p>
        </p:txBody>
      </p:sp>
      <p:sp>
        <p:nvSpPr>
          <p:cNvPr id="958" name="Google Shape;958;p84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8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85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8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8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8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8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9" name="Google Shape;96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p85"/>
          <p:cNvSpPr txBox="1"/>
          <p:nvPr>
            <p:ph type="title"/>
          </p:nvPr>
        </p:nvSpPr>
        <p:spPr>
          <a:xfrm>
            <a:off x="453909" y="1028200"/>
            <a:ext cx="79044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Градиентный спуск</a:t>
            </a:r>
            <a:endParaRPr/>
          </a:p>
        </p:txBody>
      </p:sp>
      <p:pic>
        <p:nvPicPr>
          <p:cNvPr id="971" name="Google Shape;971;p85"/>
          <p:cNvPicPr preferRelativeResize="0"/>
          <p:nvPr/>
        </p:nvPicPr>
        <p:blipFill rotWithShape="1">
          <a:blip r:embed="rId4">
            <a:alphaModFix/>
          </a:blip>
          <a:srcRect b="0" l="18308" r="12916" t="22982"/>
          <a:stretch/>
        </p:blipFill>
        <p:spPr>
          <a:xfrm>
            <a:off x="2596200" y="1916925"/>
            <a:ext cx="3951624" cy="2858250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85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86"/>
          <p:cNvSpPr txBox="1"/>
          <p:nvPr/>
        </p:nvSpPr>
        <p:spPr>
          <a:xfrm>
            <a:off x="453275" y="1667025"/>
            <a:ext cx="7771500" cy="17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Пусть 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целевая функция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имеет вид: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И 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задача оптимизации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задана следующим образом: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В случае, когда требуется найти максимум, вместо             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используется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78" name="Google Shape;978;p8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86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8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8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8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8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4" name="Google Shape;98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86"/>
          <p:cNvPicPr preferRelativeResize="0"/>
          <p:nvPr/>
        </p:nvPicPr>
        <p:blipFill rotWithShape="1">
          <a:blip r:embed="rId4">
            <a:alphaModFix/>
          </a:blip>
          <a:srcRect b="64803" l="4345" r="72503" t="17157"/>
          <a:stretch/>
        </p:blipFill>
        <p:spPr>
          <a:xfrm>
            <a:off x="919150" y="2008088"/>
            <a:ext cx="1833426" cy="404786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86"/>
          <p:cNvSpPr txBox="1"/>
          <p:nvPr>
            <p:ph type="title"/>
          </p:nvPr>
        </p:nvSpPr>
        <p:spPr>
          <a:xfrm>
            <a:off x="453909" y="1028200"/>
            <a:ext cx="79044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Градиентный спуск</a:t>
            </a:r>
            <a:endParaRPr/>
          </a:p>
        </p:txBody>
      </p:sp>
      <p:pic>
        <p:nvPicPr>
          <p:cNvPr id="987" name="Google Shape;987;p86"/>
          <p:cNvPicPr preferRelativeResize="0"/>
          <p:nvPr/>
        </p:nvPicPr>
        <p:blipFill rotWithShape="1">
          <a:blip r:embed="rId4">
            <a:alphaModFix/>
          </a:blip>
          <a:srcRect b="20267" l="4345" r="72503" t="57671"/>
          <a:stretch/>
        </p:blipFill>
        <p:spPr>
          <a:xfrm>
            <a:off x="919150" y="2780395"/>
            <a:ext cx="1833426" cy="495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86"/>
          <p:cNvPicPr preferRelativeResize="0"/>
          <p:nvPr/>
        </p:nvPicPr>
        <p:blipFill rotWithShape="1">
          <a:blip r:embed="rId4">
            <a:alphaModFix/>
          </a:blip>
          <a:srcRect b="0" l="64398" r="28642" t="83908"/>
          <a:stretch/>
        </p:blipFill>
        <p:spPr>
          <a:xfrm>
            <a:off x="5055087" y="3275414"/>
            <a:ext cx="489225" cy="32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86"/>
          <p:cNvPicPr preferRelativeResize="0"/>
          <p:nvPr/>
        </p:nvPicPr>
        <p:blipFill rotWithShape="1">
          <a:blip r:embed="rId4">
            <a:alphaModFix/>
          </a:blip>
          <a:srcRect b="0" l="88426" r="0" t="83908"/>
          <a:stretch/>
        </p:blipFill>
        <p:spPr>
          <a:xfrm>
            <a:off x="6797568" y="3275425"/>
            <a:ext cx="762489" cy="3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86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8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87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p8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8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8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8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1" name="Google Shape;100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87"/>
          <p:cNvPicPr preferRelativeResize="0"/>
          <p:nvPr/>
        </p:nvPicPr>
        <p:blipFill rotWithShape="1">
          <a:blip r:embed="rId4">
            <a:alphaModFix/>
          </a:blip>
          <a:srcRect b="2831" l="2760" r="5831" t="21656"/>
          <a:stretch/>
        </p:blipFill>
        <p:spPr>
          <a:xfrm>
            <a:off x="738600" y="1531275"/>
            <a:ext cx="6921625" cy="34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87"/>
          <p:cNvSpPr txBox="1"/>
          <p:nvPr>
            <p:ph type="title"/>
          </p:nvPr>
        </p:nvSpPr>
        <p:spPr>
          <a:xfrm>
            <a:off x="453909" y="1028200"/>
            <a:ext cx="79044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Градиентный спуск</a:t>
            </a:r>
            <a:endParaRPr/>
          </a:p>
        </p:txBody>
      </p:sp>
      <p:sp>
        <p:nvSpPr>
          <p:cNvPr id="1004" name="Google Shape;1004;p87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8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88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8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8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8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8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5" name="Google Shape;1015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88"/>
          <p:cNvPicPr preferRelativeResize="0"/>
          <p:nvPr/>
        </p:nvPicPr>
        <p:blipFill rotWithShape="1">
          <a:blip r:embed="rId4">
            <a:alphaModFix/>
          </a:blip>
          <a:srcRect b="0" l="30084" r="0" t="22958"/>
          <a:stretch/>
        </p:blipFill>
        <p:spPr>
          <a:xfrm>
            <a:off x="2439068" y="2151025"/>
            <a:ext cx="4265864" cy="255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88"/>
          <p:cNvSpPr txBox="1"/>
          <p:nvPr>
            <p:ph type="title"/>
          </p:nvPr>
        </p:nvSpPr>
        <p:spPr>
          <a:xfrm>
            <a:off x="453909" y="1028200"/>
            <a:ext cx="79044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Градиентный спуск</a:t>
            </a:r>
            <a:endParaRPr/>
          </a:p>
        </p:txBody>
      </p:sp>
      <p:sp>
        <p:nvSpPr>
          <p:cNvPr id="1018" name="Google Shape;1018;p88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8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89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p89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8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8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p8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9" name="Google Shape;102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2525" y="853875"/>
            <a:ext cx="5473950" cy="4105451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89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9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90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9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9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9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9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2" name="Google Shape;104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90"/>
          <p:cNvSpPr txBox="1"/>
          <p:nvPr/>
        </p:nvSpPr>
        <p:spPr>
          <a:xfrm>
            <a:off x="457200" y="1840725"/>
            <a:ext cx="82296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u="sng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kayumov.ru/401/</a:t>
            </a:r>
            <a:endParaRPr sz="1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44" name="Google Shape;1044;p90"/>
          <p:cNvSpPr txBox="1"/>
          <p:nvPr>
            <p:ph type="title"/>
          </p:nvPr>
        </p:nvSpPr>
        <p:spPr>
          <a:xfrm>
            <a:off x="453909" y="1028200"/>
            <a:ext cx="79044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Реализация градиентного спуска</a:t>
            </a:r>
            <a:endParaRPr/>
          </a:p>
        </p:txBody>
      </p:sp>
      <p:sp>
        <p:nvSpPr>
          <p:cNvPr id="1045" name="Google Shape;1045;p90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9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91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91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9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9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9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6" name="Google Shape;105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91"/>
          <p:cNvPicPr preferRelativeResize="0"/>
          <p:nvPr/>
        </p:nvPicPr>
        <p:blipFill rotWithShape="1">
          <a:blip r:embed="rId4">
            <a:alphaModFix/>
          </a:blip>
          <a:srcRect b="3340" l="15939" r="12550" t="17488"/>
          <a:stretch/>
        </p:blipFill>
        <p:spPr>
          <a:xfrm>
            <a:off x="4510625" y="1421400"/>
            <a:ext cx="4390049" cy="331282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91"/>
          <p:cNvSpPr/>
          <p:nvPr/>
        </p:nvSpPr>
        <p:spPr>
          <a:xfrm>
            <a:off x="1655300" y="2872025"/>
            <a:ext cx="1539300" cy="8049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540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" sz="1800" u="none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</a:t>
            </a:r>
            <a:endParaRPr b="1" i="0" sz="1800" u="none" cap="none" strike="noStrike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59" name="Google Shape;1059;p91"/>
          <p:cNvSpPr txBox="1"/>
          <p:nvPr/>
        </p:nvSpPr>
        <p:spPr>
          <a:xfrm>
            <a:off x="453900" y="1577174"/>
            <a:ext cx="6254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3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707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Проблема: «овражные» функции</a:t>
            </a:r>
            <a:endParaRPr sz="4707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60" name="Google Shape;1060;p91"/>
          <p:cNvSpPr txBox="1"/>
          <p:nvPr>
            <p:ph type="title"/>
          </p:nvPr>
        </p:nvSpPr>
        <p:spPr>
          <a:xfrm>
            <a:off x="453909" y="1028200"/>
            <a:ext cx="79044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Градиентный спуск</a:t>
            </a:r>
            <a:endParaRPr/>
          </a:p>
        </p:txBody>
      </p:sp>
      <p:sp>
        <p:nvSpPr>
          <p:cNvPr id="1061" name="Google Shape;1061;p91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2" name="Google Shape;242;p38"/>
          <p:cNvSpPr txBox="1"/>
          <p:nvPr/>
        </p:nvSpPr>
        <p:spPr>
          <a:xfrm>
            <a:off x="158550" y="130163"/>
            <a:ext cx="8826900" cy="6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2C2D30"/>
                </a:solidFill>
                <a:latin typeface="Roboto"/>
                <a:ea typeface="Roboto"/>
                <a:cs typeface="Roboto"/>
                <a:sym typeface="Roboto"/>
              </a:rPr>
              <a:t>3) y = eˆ(3x)</a:t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2C2D30"/>
                </a:solidFill>
                <a:latin typeface="Roboto"/>
                <a:ea typeface="Roboto"/>
                <a:cs typeface="Roboto"/>
                <a:sym typeface="Roboto"/>
              </a:rPr>
              <a:t>Необходимое  условие: y'=3eˆ(3x)  нет точки, где функция не существует или равна 0</a:t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2C2D30"/>
                </a:solidFill>
                <a:latin typeface="Roboto"/>
                <a:ea typeface="Roboto"/>
                <a:cs typeface="Roboto"/>
                <a:sym typeface="Roboto"/>
              </a:rPr>
              <a:t>Достаточное условие: -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</a:rPr>
              <a:t>экстремумов нет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43" name="Google Shape;24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5025" y="2426853"/>
            <a:ext cx="3273025" cy="211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9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p92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9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p9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9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9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2" name="Google Shape;1072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92"/>
          <p:cNvSpPr/>
          <p:nvPr/>
        </p:nvSpPr>
        <p:spPr>
          <a:xfrm>
            <a:off x="1655300" y="2872025"/>
            <a:ext cx="1539300" cy="8049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540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" sz="1800" u="none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</a:t>
            </a:r>
            <a:endParaRPr b="1" i="0" sz="1800" u="none" cap="none" strike="noStrike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74" name="Google Shape;1074;p92"/>
          <p:cNvSpPr txBox="1"/>
          <p:nvPr/>
        </p:nvSpPr>
        <p:spPr>
          <a:xfrm>
            <a:off x="453900" y="1577174"/>
            <a:ext cx="6254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3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707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Проблема: «овражные» функции</a:t>
            </a:r>
            <a:endParaRPr sz="4707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75" name="Google Shape;1075;p92"/>
          <p:cNvSpPr txBox="1"/>
          <p:nvPr>
            <p:ph type="title"/>
          </p:nvPr>
        </p:nvSpPr>
        <p:spPr>
          <a:xfrm>
            <a:off x="453909" y="1028200"/>
            <a:ext cx="79044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Градиентный спуск</a:t>
            </a:r>
            <a:endParaRPr/>
          </a:p>
        </p:txBody>
      </p:sp>
      <p:sp>
        <p:nvSpPr>
          <p:cNvPr id="1076" name="Google Shape;1076;p92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077" name="Google Shape;1077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7000" y="2034974"/>
            <a:ext cx="5644600" cy="263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9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93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93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p9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p9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p9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8" name="Google Shape;108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6301" y="1611974"/>
            <a:ext cx="5226300" cy="33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93"/>
          <p:cNvSpPr txBox="1"/>
          <p:nvPr>
            <p:ph type="title"/>
          </p:nvPr>
        </p:nvSpPr>
        <p:spPr>
          <a:xfrm>
            <a:off x="453909" y="1028200"/>
            <a:ext cx="79044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z=sin(xy)</a:t>
            </a:r>
            <a:endParaRPr/>
          </a:p>
        </p:txBody>
      </p:sp>
      <p:sp>
        <p:nvSpPr>
          <p:cNvPr id="1091" name="Google Shape;1091;p93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9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94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p94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9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9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9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2" name="Google Shape;110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94"/>
          <p:cNvPicPr preferRelativeResize="0"/>
          <p:nvPr/>
        </p:nvPicPr>
        <p:blipFill rotWithShape="1">
          <a:blip r:embed="rId4">
            <a:alphaModFix/>
          </a:blip>
          <a:srcRect b="0" l="0" r="0" t="39864"/>
          <a:stretch/>
        </p:blipFill>
        <p:spPr>
          <a:xfrm>
            <a:off x="896150" y="1840728"/>
            <a:ext cx="6780813" cy="2059392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94"/>
          <p:cNvSpPr/>
          <p:nvPr/>
        </p:nvSpPr>
        <p:spPr>
          <a:xfrm>
            <a:off x="2883900" y="4131525"/>
            <a:ext cx="3625800" cy="60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ru" sz="1800" u="sng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upload.wikimedia.org/wikipedia/</a:t>
            </a:r>
            <a:endParaRPr i="0" sz="1800" u="none" cap="none" strike="noStrike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05" name="Google Shape;1105;p94"/>
          <p:cNvSpPr txBox="1"/>
          <p:nvPr>
            <p:ph type="title"/>
          </p:nvPr>
        </p:nvSpPr>
        <p:spPr>
          <a:xfrm>
            <a:off x="453909" y="1028200"/>
            <a:ext cx="79044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Имитация отжига</a:t>
            </a:r>
            <a:endParaRPr/>
          </a:p>
        </p:txBody>
      </p:sp>
      <p:sp>
        <p:nvSpPr>
          <p:cNvPr id="1106" name="Google Shape;1106;p94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9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p95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9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9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9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9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7" name="Google Shape;1117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8950" y="1770650"/>
            <a:ext cx="7930025" cy="255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95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9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5" name="Google Shape;1125;p96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6" name="Google Shape;1126;p9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7" name="Google Shape;1127;p9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8" name="Google Shape;1128;p9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9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0" name="Google Shape;113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1777" y="257725"/>
            <a:ext cx="1709548" cy="31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96"/>
          <p:cNvSpPr txBox="1"/>
          <p:nvPr/>
        </p:nvSpPr>
        <p:spPr>
          <a:xfrm>
            <a:off x="450550" y="2004300"/>
            <a:ext cx="61128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63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</a:pPr>
            <a:r>
              <a:rPr b="1" lang="ru" sz="7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Спасибо</a:t>
            </a:r>
            <a:endParaRPr b="0" i="0" sz="7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32" name="Google Shape;1132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3201" y="1460250"/>
            <a:ext cx="2222998" cy="2222998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Google Shape;1133;p96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50" name="Google Shape;250;p39"/>
          <p:cNvSpPr txBox="1"/>
          <p:nvPr/>
        </p:nvSpPr>
        <p:spPr>
          <a:xfrm>
            <a:off x="158550" y="130163"/>
            <a:ext cx="8826900" cy="6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2C2D30"/>
                </a:solidFill>
                <a:latin typeface="Roboto"/>
                <a:ea typeface="Roboto"/>
                <a:cs typeface="Roboto"/>
                <a:sym typeface="Roboto"/>
              </a:rPr>
              <a:t>4) y=xˆ3-5x</a:t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2C2D30"/>
                </a:solidFill>
                <a:latin typeface="Roboto"/>
                <a:ea typeface="Roboto"/>
                <a:cs typeface="Roboto"/>
                <a:sym typeface="Roboto"/>
              </a:rPr>
              <a:t>Необходимое  условие: y'=3xˆ2 - 5=0</a:t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2C2D30"/>
                </a:solidFill>
                <a:latin typeface="Roboto"/>
                <a:ea typeface="Roboto"/>
                <a:cs typeface="Roboto"/>
                <a:sym typeface="Roboto"/>
              </a:rPr>
              <a:t>2 точки sqrt(5/3), -sqrt(5/3)</a:t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2C2D30"/>
                </a:solidFill>
                <a:latin typeface="Roboto"/>
                <a:ea typeface="Roboto"/>
                <a:cs typeface="Roboto"/>
                <a:sym typeface="Roboto"/>
              </a:rPr>
              <a:t>Достаточное условие: функция меняет знак при переходе через точку</a:t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2C2D30"/>
                </a:solidFill>
                <a:latin typeface="Roboto"/>
                <a:ea typeface="Roboto"/>
                <a:cs typeface="Roboto"/>
                <a:sym typeface="Roboto"/>
              </a:rPr>
              <a:t>с + на - значит максимум, с - на + значит минимум</a:t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2C2D30"/>
                </a:solidFill>
                <a:latin typeface="Roboto"/>
                <a:ea typeface="Roboto"/>
                <a:cs typeface="Roboto"/>
                <a:sym typeface="Roboto"/>
              </a:rPr>
              <a:t>sqrt(5/3) - локальный минимум</a:t>
            </a:r>
            <a:endParaRPr sz="2000">
              <a:solidFill>
                <a:srgbClr val="2C2D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2C2D30"/>
                </a:solidFill>
                <a:latin typeface="Roboto"/>
                <a:ea typeface="Roboto"/>
                <a:cs typeface="Roboto"/>
                <a:sym typeface="Roboto"/>
              </a:rPr>
              <a:t>-sqrt(5/3) - локальный максимум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51" name="Google Shape;25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7350" y="2840688"/>
            <a:ext cx="3018881" cy="1926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40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4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4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4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4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0"/>
          <p:cNvSpPr txBox="1"/>
          <p:nvPr>
            <p:ph type="title"/>
          </p:nvPr>
        </p:nvSpPr>
        <p:spPr>
          <a:xfrm>
            <a:off x="453899" y="1028200"/>
            <a:ext cx="7106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На прошлом занятии</a:t>
            </a:r>
            <a:endParaRPr/>
          </a:p>
        </p:txBody>
      </p:sp>
      <p:sp>
        <p:nvSpPr>
          <p:cNvPr id="264" name="Google Shape;264;p40"/>
          <p:cNvSpPr txBox="1"/>
          <p:nvPr/>
        </p:nvSpPr>
        <p:spPr>
          <a:xfrm>
            <a:off x="470475" y="1628825"/>
            <a:ext cx="6772500" cy="28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-183050" lvl="0" marL="177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⦁"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Частные производные функций нескольких переменных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3050" lvl="0" marL="177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⦁"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Смешанные производные ФНП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3050" lvl="0" marL="177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⦁"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Локальные экстремумы</a:t>
            </a:r>
            <a:endParaRPr b="1"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5" name="Google Shape;265;p40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41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41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4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4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1"/>
          <p:cNvSpPr txBox="1"/>
          <p:nvPr>
            <p:ph type="title"/>
          </p:nvPr>
        </p:nvSpPr>
        <p:spPr>
          <a:xfrm>
            <a:off x="453899" y="1028200"/>
            <a:ext cx="7106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Найти частные производные</a:t>
            </a:r>
            <a:endParaRPr/>
          </a:p>
        </p:txBody>
      </p:sp>
      <p:pic>
        <p:nvPicPr>
          <p:cNvPr id="278" name="Google Shape;27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4375" y="1632400"/>
            <a:ext cx="1833708" cy="102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1"/>
          <p:cNvPicPr preferRelativeResize="0"/>
          <p:nvPr/>
        </p:nvPicPr>
        <p:blipFill rotWithShape="1">
          <a:blip r:embed="rId5">
            <a:alphaModFix/>
          </a:blip>
          <a:srcRect b="0" l="0" r="74792" t="0"/>
          <a:stretch/>
        </p:blipFill>
        <p:spPr>
          <a:xfrm>
            <a:off x="3636674" y="2924600"/>
            <a:ext cx="612750" cy="16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1"/>
          <p:cNvSpPr txBox="1"/>
          <p:nvPr/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489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Производные функции многих переменных</a:t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3589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B2C3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